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58" r:id="rId3"/>
    <p:sldId id="260" r:id="rId5"/>
    <p:sldId id="262" r:id="rId6"/>
    <p:sldId id="263" r:id="rId7"/>
    <p:sldId id="264" r:id="rId8"/>
    <p:sldId id="265" r:id="rId9"/>
    <p:sldId id="266" r:id="rId1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0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Slide Image Placeholder 1"/>
          <p:cNvSpPr>
            <a:spLocks noGrp="1" noRot="1" noChangeAspect="1"/>
          </p:cNvSpPr>
          <p:nvPr>
            <p:ph type="sldImg"/>
          </p:nvPr>
        </p:nvSpPr>
        <p:spPr>
          <a:xfrm>
            <a:off x="481013" y="1279525"/>
            <a:ext cx="6140450" cy="3454400"/>
          </a:xfrm>
        </p:spPr>
      </p:sp>
      <p:sp>
        <p:nvSpPr>
          <p:cNvPr id="14338" name="Notes Placeholder 2"/>
          <p:cNvSpPr>
            <a:spLocks noGrp="1"/>
          </p:cNvSpPr>
          <p:nvPr>
            <p:ph type="body"/>
          </p:nvPr>
        </p:nvSpPr>
        <p:spPr/>
        <p:txBody>
          <a:bodyPr lIns="91440" tIns="45720" rIns="91440" bIns="45720" anchor="t" anchorCtr="0"/>
          <a:p>
            <a:pPr lvl="0"/>
            <a:endParaRPr lang="en-US" altLang="zh-CN" dirty="0"/>
          </a:p>
        </p:txBody>
      </p:sp>
      <p:sp>
        <p:nvSpPr>
          <p:cNvPr id="14339" name="Slide Number Placeholder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p>
            <a:pPr lvl="0" algn="r"/>
            <a:fld id="{9A0DB2DC-4C9A-4742-B13C-FB6460FD3503}" type="slidenum">
              <a:rPr lang="en-US" altLang="zh-CN" sz="1200"/>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圆角矩形 2"/>
          <p:cNvSpPr/>
          <p:nvPr userDrawn="1"/>
        </p:nvSpPr>
        <p:spPr>
          <a:xfrm>
            <a:off x="142875" y="836613"/>
            <a:ext cx="11906250" cy="5856288"/>
          </a:xfrm>
          <a:prstGeom prst="roundRect">
            <a:avLst>
              <a:gd name="adj" fmla="val 5102"/>
            </a:avLst>
          </a:prstGeom>
          <a:solidFill>
            <a:srgbClr val="FFFFFF">
              <a:alpha val="8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4" name="标题 1"/>
          <p:cNvSpPr txBox="1"/>
          <p:nvPr userDrawn="1"/>
        </p:nvSpPr>
        <p:spPr>
          <a:xfrm>
            <a:off x="1103313" y="77788"/>
            <a:ext cx="5376863" cy="1143000"/>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charset="-122"/>
                <a:ea typeface="微软雅黑" panose="020B0503020204020204" charset="-122"/>
                <a:cs typeface="+mj-cs"/>
              </a:defRPr>
            </a:lvl1pPr>
          </a:lstStyle>
          <a:p>
            <a:pPr fontAlgn="auto"/>
            <a:r>
              <a:rPr lang="zh-CN" altLang="en-US" sz="3735" b="1" strike="noStrike" noProof="1" dirty="0">
                <a:latin typeface="微软雅黑" panose="020B0503020204020204" charset="-122"/>
                <a:ea typeface="微软雅黑" panose="020B0503020204020204" charset="-122"/>
                <a:cs typeface="+mj-cs"/>
              </a:rPr>
              <a:t>单击此处输入标题文字</a:t>
            </a:r>
            <a:endParaRPr lang="zh-CN" altLang="en-US" sz="3735" b="1" strike="noStrike" noProof="1" dirty="0"/>
          </a:p>
        </p:txBody>
      </p:sp>
      <p:pic>
        <p:nvPicPr>
          <p:cNvPr id="3077" name="Picture 521" descr="C:\Users\Administrator\Desktop\5.png"/>
          <p:cNvPicPr>
            <a:picLocks noChangeAspect="1"/>
          </p:cNvPicPr>
          <p:nvPr userDrawn="1"/>
        </p:nvPicPr>
        <p:blipFill>
          <a:blip r:embed="rId2"/>
          <a:stretch>
            <a:fillRect/>
          </a:stretch>
        </p:blipFill>
        <p:spPr>
          <a:xfrm>
            <a:off x="0" y="0"/>
            <a:ext cx="1603375" cy="1466850"/>
          </a:xfrm>
          <a:prstGeom prst="rect">
            <a:avLst/>
          </a:prstGeom>
          <a:noFill/>
          <a:ln w="9525">
            <a:noFill/>
          </a:ln>
        </p:spPr>
      </p:pic>
      <p:sp>
        <p:nvSpPr>
          <p:cNvPr id="8" name="内容占位符 2"/>
          <p:cNvSpPr>
            <a:spLocks noGrp="1"/>
          </p:cNvSpPr>
          <p:nvPr>
            <p:ph idx="1"/>
          </p:nvPr>
        </p:nvSpPr>
        <p:spPr>
          <a:xfrm>
            <a:off x="527381" y="1220755"/>
            <a:ext cx="10972800" cy="60346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圆角矩形 2"/>
          <p:cNvSpPr/>
          <p:nvPr userDrawn="1"/>
        </p:nvSpPr>
        <p:spPr>
          <a:xfrm>
            <a:off x="142875" y="836613"/>
            <a:ext cx="11906250" cy="5856288"/>
          </a:xfrm>
          <a:prstGeom prst="roundRect">
            <a:avLst>
              <a:gd name="adj" fmla="val 5102"/>
            </a:avLst>
          </a:prstGeom>
          <a:solidFill>
            <a:srgbClr val="FFFFFF">
              <a:alpha val="8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pic>
        <p:nvPicPr>
          <p:cNvPr id="4100" name="Picture 521" descr="C:\Users\Administrator\Desktop\5.png"/>
          <p:cNvPicPr>
            <a:picLocks noChangeAspect="1"/>
          </p:cNvPicPr>
          <p:nvPr userDrawn="1"/>
        </p:nvPicPr>
        <p:blipFill>
          <a:blip r:embed="rId2"/>
          <a:stretch>
            <a:fillRect/>
          </a:stretch>
        </p:blipFill>
        <p:spPr>
          <a:xfrm>
            <a:off x="0" y="0"/>
            <a:ext cx="1603375" cy="1466850"/>
          </a:xfrm>
          <a:prstGeom prst="rect">
            <a:avLst/>
          </a:prstGeom>
          <a:noFill/>
          <a:ln w="9525">
            <a:noFill/>
          </a:ln>
        </p:spPr>
      </p:pic>
      <p:sp>
        <p:nvSpPr>
          <p:cNvPr id="8" name="内容占位符 2"/>
          <p:cNvSpPr>
            <a:spLocks noGrp="1"/>
          </p:cNvSpPr>
          <p:nvPr>
            <p:ph idx="1"/>
          </p:nvPr>
        </p:nvSpPr>
        <p:spPr>
          <a:xfrm>
            <a:off x="527381" y="1220755"/>
            <a:ext cx="10972800" cy="60346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圆角矩形 2"/>
          <p:cNvSpPr/>
          <p:nvPr userDrawn="1"/>
        </p:nvSpPr>
        <p:spPr>
          <a:xfrm>
            <a:off x="142875" y="836613"/>
            <a:ext cx="11906250" cy="5856288"/>
          </a:xfrm>
          <a:prstGeom prst="roundRect">
            <a:avLst>
              <a:gd name="adj" fmla="val 5102"/>
            </a:avLst>
          </a:prstGeom>
          <a:solidFill>
            <a:srgbClr val="FFFFFF">
              <a:alpha val="8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pic>
        <p:nvPicPr>
          <p:cNvPr id="5124" name="Picture 521" descr="C:\Users\Administrator\Desktop\5.png"/>
          <p:cNvPicPr>
            <a:picLocks noChangeAspect="1"/>
          </p:cNvPicPr>
          <p:nvPr userDrawn="1"/>
        </p:nvPicPr>
        <p:blipFill>
          <a:blip r:embed="rId2"/>
          <a:stretch>
            <a:fillRect/>
          </a:stretch>
        </p:blipFill>
        <p:spPr>
          <a:xfrm>
            <a:off x="0" y="0"/>
            <a:ext cx="1603375" cy="1466850"/>
          </a:xfrm>
          <a:prstGeom prst="rect">
            <a:avLst/>
          </a:prstGeom>
          <a:noFill/>
          <a:ln w="9525">
            <a:noFill/>
          </a:ln>
        </p:spPr>
      </p:pic>
      <p:sp>
        <p:nvSpPr>
          <p:cNvPr id="8" name="内容占位符 2"/>
          <p:cNvSpPr>
            <a:spLocks noGrp="1"/>
          </p:cNvSpPr>
          <p:nvPr>
            <p:ph idx="1"/>
          </p:nvPr>
        </p:nvSpPr>
        <p:spPr>
          <a:xfrm>
            <a:off x="527381" y="1220755"/>
            <a:ext cx="10972800" cy="60346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6147" name="Picture 521" descr="C:\Users\Administrator\Desktop\5.png"/>
          <p:cNvPicPr>
            <a:picLocks noChangeAspect="1"/>
          </p:cNvPicPr>
          <p:nvPr userDrawn="1"/>
        </p:nvPicPr>
        <p:blipFill>
          <a:blip r:embed="rId2"/>
          <a:stretch>
            <a:fillRect/>
          </a:stretch>
        </p:blipFill>
        <p:spPr>
          <a:xfrm>
            <a:off x="6350" y="0"/>
            <a:ext cx="1603375" cy="1466850"/>
          </a:xfrm>
          <a:prstGeom prst="rect">
            <a:avLst/>
          </a:prstGeom>
          <a:noFill/>
          <a:ln w="9525">
            <a:noFill/>
          </a:ln>
        </p:spPr>
      </p:pic>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p:pic>
        <p:nvPicPr>
          <p:cNvPr id="1026" name="Picture 2"/>
          <p:cNvPicPr>
            <a:picLocks noChangeAspect="1"/>
          </p:cNvPicPr>
          <p:nvPr userDrawn="1"/>
        </p:nvPicPr>
        <p:blipFill>
          <a:blip r:embed="rId6"/>
          <a:stretch>
            <a:fillRect/>
          </a:stretch>
        </p:blipFill>
        <p:spPr>
          <a:xfrm>
            <a:off x="0" y="0"/>
            <a:ext cx="12192000" cy="6859588"/>
          </a:xfrm>
          <a:prstGeom prst="rect">
            <a:avLst/>
          </a:prstGeom>
          <a:noFill/>
          <a:ln w="9525">
            <a:noFill/>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push/>
  </p:transition>
  <p:hf sldNum="0" hdr="0" ftr="0" dt="0"/>
  <p:txStyles>
    <p:titleStyle>
      <a:lvl1pPr algn="l" defTabSz="1219200" rtl="0" eaLnBrk="1" latinLnBrk="0" hangingPunct="1">
        <a:spcBef>
          <a:spcPct val="0"/>
        </a:spcBef>
        <a:buNone/>
        <a:defRPr sz="3735" kern="1200">
          <a:solidFill>
            <a:schemeClr val="tx1"/>
          </a:solidFill>
          <a:latin typeface="微软雅黑" panose="020B0503020204020204" charset="-122"/>
          <a:ea typeface="微软雅黑" panose="020B0503020204020204" charset="-122"/>
          <a:cs typeface="+mj-cs"/>
        </a:defRPr>
      </a:lvl1pPr>
    </p:titleStyle>
    <p:bodyStyle>
      <a:lvl1pPr marL="457200" indent="-456565" algn="l" defTabSz="1219200" rtl="0" eaLnBrk="1" latinLnBrk="0" hangingPunct="1">
        <a:spcBef>
          <a:spcPts val="130"/>
        </a:spcBef>
        <a:buFont typeface="Arial" panose="020B0604020202020204" pitchFamily="34" charset="0"/>
        <a:buChar char="•"/>
        <a:defRPr sz="4265" kern="1200">
          <a:solidFill>
            <a:schemeClr val="tx1"/>
          </a:solidFill>
          <a:latin typeface="微软雅黑" panose="020B0503020204020204" charset="-122"/>
          <a:ea typeface="微软雅黑" panose="020B0503020204020204" charset="-122"/>
          <a:cs typeface="+mn-cs"/>
        </a:defRPr>
      </a:lvl1pPr>
      <a:lvl2pPr marL="990600" indent="-380365" algn="l" defTabSz="1219200" rtl="0" eaLnBrk="1" latinLnBrk="0" hangingPunct="1">
        <a:spcBef>
          <a:spcPts val="130"/>
        </a:spcBef>
        <a:buFont typeface="Arial" panose="020B0604020202020204" pitchFamily="34" charset="0"/>
        <a:buChar char="–"/>
        <a:defRPr sz="3735" kern="1200">
          <a:solidFill>
            <a:schemeClr val="tx1"/>
          </a:solidFill>
          <a:latin typeface="微软雅黑" panose="020B0503020204020204" charset="-122"/>
          <a:ea typeface="微软雅黑" panose="020B0503020204020204" charset="-122"/>
          <a:cs typeface="+mn-cs"/>
        </a:defRPr>
      </a:lvl2pPr>
      <a:lvl3pPr marL="1524000" indent="-304165" algn="l" defTabSz="1219200" rtl="0" eaLnBrk="1" latinLnBrk="0" hangingPunct="1">
        <a:spcBef>
          <a:spcPts val="130"/>
        </a:spcBef>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3pPr>
      <a:lvl4pPr marL="2133600" indent="-304165" algn="l" defTabSz="1219200" rtl="0" eaLnBrk="1" latinLnBrk="0" hangingPunct="1">
        <a:spcBef>
          <a:spcPts val="13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mn-cs"/>
        </a:defRPr>
      </a:lvl4pPr>
      <a:lvl5pPr marL="2743200" indent="-304165" algn="l" defTabSz="1219200" rtl="0" eaLnBrk="1" latinLnBrk="0" hangingPunct="1">
        <a:spcBef>
          <a:spcPts val="13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5.xml"/><Relationship Id="rId4" Type="http://schemas.openxmlformats.org/officeDocument/2006/relationships/image" Target="../media/image4.png"/><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Picture 104" descr="白色光2"/>
          <p:cNvPicPr>
            <a:picLocks noChangeAspect="1"/>
          </p:cNvPicPr>
          <p:nvPr/>
        </p:nvPicPr>
        <p:blipFill>
          <a:blip r:embed="rId1"/>
          <a:stretch>
            <a:fillRect/>
          </a:stretch>
        </p:blipFill>
        <p:spPr>
          <a:xfrm>
            <a:off x="2466975" y="-1346200"/>
            <a:ext cx="7162800" cy="7162800"/>
          </a:xfrm>
          <a:prstGeom prst="rect">
            <a:avLst/>
          </a:prstGeom>
          <a:noFill/>
          <a:ln w="9525">
            <a:noFill/>
          </a:ln>
        </p:spPr>
      </p:pic>
      <p:graphicFrame>
        <p:nvGraphicFramePr>
          <p:cNvPr id="13314"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 name="" r:id="rId3" imgW="0" imgH="0" progId="">
                  <p:embed/>
                </p:oleObj>
              </mc:Choice>
              <mc:Fallback>
                <p:oleObj name="" r:id="rId3" imgW="0" imgH="0" progId="">
                  <p:embed/>
                  <p:pic>
                    <p:nvPicPr>
                      <p:cNvPr id="0" name="图片 3075"/>
                      <p:cNvPicPr/>
                      <p:nvPr/>
                    </p:nvPicPr>
                    <p:blipFill>
                      <a:blip/>
                      <a:stretch>
                        <a:fillRect/>
                      </a:stretch>
                    </p:blipFill>
                    <p:spPr>
                      <a:xfrm>
                        <a:off x="1588" y="1588"/>
                        <a:ext cx="1587" cy="1587"/>
                      </a:xfrm>
                      <a:prstGeom prst="rect">
                        <a:avLst/>
                      </a:prstGeom>
                      <a:noFill/>
                      <a:ln w="38100">
                        <a:noFill/>
                        <a:miter/>
                      </a:ln>
                    </p:spPr>
                  </p:pic>
                </p:oleObj>
              </mc:Fallback>
            </mc:AlternateContent>
          </a:graphicData>
        </a:graphic>
      </p:graphicFrame>
      <p:sp>
        <p:nvSpPr>
          <p:cNvPr id="11" name="矩形 1"/>
          <p:cNvSpPr>
            <a:spLocks noChangeArrowheads="1"/>
          </p:cNvSpPr>
          <p:nvPr/>
        </p:nvSpPr>
        <p:spPr bwMode="auto">
          <a:xfrm>
            <a:off x="3695700" y="5541963"/>
            <a:ext cx="4703763" cy="1025525"/>
          </a:xfrm>
          <a:prstGeom prst="rect">
            <a:avLst/>
          </a:prstGeom>
          <a:noFill/>
          <a:ln>
            <a:noFill/>
          </a:ln>
        </p:spPr>
        <p:txBody>
          <a:bodyPr wrap="square">
            <a:spAutoFit/>
          </a:bodyPr>
          <a:lstStyle/>
          <a:p>
            <a:pPr fontAlgn="auto"/>
            <a:r>
              <a:rPr lang="en-US" altLang="zh-CN" sz="1865" strike="noStrike" noProof="1" dirty="0">
                <a:latin typeface="黑体" panose="02010609060101010101" pitchFamily="49" charset="-122"/>
                <a:ea typeface="黑体" panose="02010609060101010101" pitchFamily="49" charset="-122"/>
                <a:cs typeface="Segoe UI" panose="020B0502040204020203"/>
              </a:rPr>
              <a:t> </a:t>
            </a:r>
            <a:endParaRPr lang="en-US" altLang="zh-CN" sz="2400" strike="noStrike" noProof="1" dirty="0">
              <a:latin typeface="黑体" panose="02010609060101010101" pitchFamily="49" charset="-122"/>
              <a:ea typeface="黑体" panose="02010609060101010101" pitchFamily="49" charset="-122"/>
              <a:cs typeface="Segoe UI" panose="020B0502040204020203"/>
            </a:endParaRPr>
          </a:p>
          <a:p>
            <a:pPr fontAlgn="auto"/>
            <a:r>
              <a:rPr lang="en-US" altLang="zh-CN" sz="2400" strike="noStrike" noProof="1" dirty="0">
                <a:latin typeface="黑体" panose="02010609060101010101" pitchFamily="49" charset="-122"/>
                <a:ea typeface="黑体" panose="02010609060101010101" pitchFamily="49" charset="-122"/>
                <a:cs typeface="Segoe UI" panose="020B0502040204020203"/>
              </a:rPr>
              <a:t>   </a:t>
            </a:r>
            <a:endParaRPr lang="en-US" altLang="zh-CN" sz="2400" strike="noStrike" noProof="1" dirty="0">
              <a:latin typeface="黑体" panose="02010609060101010101" pitchFamily="49" charset="-122"/>
              <a:ea typeface="黑体" panose="02010609060101010101" pitchFamily="49" charset="-122"/>
              <a:cs typeface="Segoe UI" panose="020B0502040204020203"/>
            </a:endParaRPr>
          </a:p>
          <a:p>
            <a:pPr fontAlgn="auto">
              <a:lnSpc>
                <a:spcPct val="100000"/>
              </a:lnSpc>
            </a:pPr>
            <a:endParaRPr lang="en-US" altLang="zh-CN" sz="1865" strike="noStrike" noProof="1" dirty="0">
              <a:latin typeface="黑体" panose="02010609060101010101" pitchFamily="49" charset="-122"/>
              <a:ea typeface="黑体" panose="02010609060101010101" pitchFamily="49" charset="-122"/>
              <a:cs typeface="Segoe UI" panose="020B0502040204020203"/>
            </a:endParaRPr>
          </a:p>
        </p:txBody>
      </p:sp>
      <p:sp>
        <p:nvSpPr>
          <p:cNvPr id="10" name="Title 1"/>
          <p:cNvSpPr txBox="1"/>
          <p:nvPr/>
        </p:nvSpPr>
        <p:spPr>
          <a:xfrm>
            <a:off x="4175125" y="3800475"/>
            <a:ext cx="3695700" cy="876300"/>
          </a:xfrm>
          <a:prstGeom prst="rect">
            <a:avLst/>
          </a:prstGeom>
        </p:spPr>
        <p:txBody>
          <a:bodyPr anchor="ctr" anchorCtr="0">
            <a:noAutofit/>
          </a:bodyPr>
          <a:lstStyle>
            <a:lvl1pPr algn="l" defTabSz="685165"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anose="020B0502040204020203" pitchFamily="34" charset="0"/>
                <a:ea typeface="Segoe UI" panose="020B0502040204020203" pitchFamily="34" charset="0"/>
                <a:cs typeface="Segoe UI" panose="020B0502040204020203" pitchFamily="34" charset="0"/>
              </a:defRPr>
            </a:lvl1pPr>
          </a:lstStyle>
          <a:p>
            <a:pPr algn="ctr" fontAlgn="auto"/>
            <a:endParaRPr lang="en-US" sz="3735" strike="noStrike" spc="0" noProof="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微软雅黑" panose="020B0503020204020204" charset="-122"/>
              <a:ea typeface="微软雅黑" panose="020B0503020204020204" charset="-122"/>
            </a:endParaRPr>
          </a:p>
        </p:txBody>
      </p:sp>
      <p:pic>
        <p:nvPicPr>
          <p:cNvPr id="13317" name="Picture 521" descr="C:\Users\Administrator\Desktop\5.png"/>
          <p:cNvPicPr>
            <a:picLocks noChangeAspect="1"/>
          </p:cNvPicPr>
          <p:nvPr/>
        </p:nvPicPr>
        <p:blipFill>
          <a:blip r:embed="rId4"/>
          <a:stretch>
            <a:fillRect/>
          </a:stretch>
        </p:blipFill>
        <p:spPr>
          <a:xfrm>
            <a:off x="3244850" y="17463"/>
            <a:ext cx="5154613" cy="4718050"/>
          </a:xfrm>
          <a:prstGeom prst="rect">
            <a:avLst/>
          </a:prstGeom>
          <a:noFill/>
          <a:ln w="9525">
            <a:noFill/>
          </a:ln>
        </p:spPr>
      </p:pic>
      <p:sp>
        <p:nvSpPr>
          <p:cNvPr id="13318" name="文本框 2"/>
          <p:cNvSpPr txBox="1"/>
          <p:nvPr/>
        </p:nvSpPr>
        <p:spPr>
          <a:xfrm>
            <a:off x="1922463" y="5054600"/>
            <a:ext cx="8782050" cy="460375"/>
          </a:xfrm>
          <a:prstGeom prst="rect">
            <a:avLst/>
          </a:prstGeom>
          <a:noFill/>
          <a:ln w="9525">
            <a:noFill/>
          </a:ln>
        </p:spPr>
        <p:txBody>
          <a:bodyPr wrap="square" anchor="t" anchorCtr="0">
            <a:spAutoFit/>
          </a:bodyPr>
          <a:p>
            <a:endParaRPr lang="en-US" altLang="zh-CN" sz="2400">
              <a:latin typeface="Calibri" panose="020F0502020204030204" charset="0"/>
              <a:ea typeface="宋体" panose="02010600030101010101" pitchFamily="2" charset="-122"/>
            </a:endParaRPr>
          </a:p>
        </p:txBody>
      </p:sp>
      <p:sp>
        <p:nvSpPr>
          <p:cNvPr id="4" name="文本框 3"/>
          <p:cNvSpPr txBox="1"/>
          <p:nvPr/>
        </p:nvSpPr>
        <p:spPr>
          <a:xfrm>
            <a:off x="670560" y="4092575"/>
            <a:ext cx="9966325" cy="1238885"/>
          </a:xfrm>
          <a:prstGeom prst="rect">
            <a:avLst/>
          </a:prstGeom>
          <a:noFill/>
        </p:spPr>
        <p:txBody>
          <a:bodyPr wrap="square" rtlCol="0">
            <a:spAutoFit/>
          </a:bodyPr>
          <a:lstStyle/>
          <a:p>
            <a:pPr algn="ctr" fontAlgn="auto"/>
            <a:r>
              <a:rPr lang="zh-CN" altLang="en-US" sz="3730">
                <a:sym typeface="+mn-ea"/>
              </a:rPr>
              <a:t>支持灾后恢复重建财产和行为税</a:t>
            </a:r>
            <a:r>
              <a:rPr lang="zh-CN" altLang="zh-CN" sz="3730" noProof="1">
                <a:latin typeface="+mn-lt"/>
                <a:ea typeface="+mn-ea"/>
                <a:cs typeface="+mn-cs"/>
                <a:sym typeface="+mn-ea"/>
              </a:rPr>
              <a:t>政策解读</a:t>
            </a:r>
            <a:endParaRPr lang="zh-CN" altLang="zh-CN" sz="3730" noProof="1">
              <a:latin typeface="+mn-lt"/>
              <a:ea typeface="+mn-ea"/>
              <a:cs typeface="+mn-cs"/>
              <a:sym typeface="+mn-ea"/>
            </a:endParaRPr>
          </a:p>
          <a:p>
            <a:pPr algn="ctr" fontAlgn="auto"/>
            <a:endParaRPr lang="zh-CN" altLang="en-US" sz="3730" noProof="1">
              <a:latin typeface="+mn-lt"/>
              <a:ea typeface="+mn-ea"/>
              <a:cs typeface="+mn-cs"/>
              <a:sym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fltVal val="0.000000"/>
                                          </p:val>
                                        </p:tav>
                                        <p:tav tm="100000">
                                          <p:val>
                                            <p:strVal val="#ppt_h"/>
                                          </p:val>
                                        </p:tav>
                                      </p:tavLst>
                                    </p:anim>
                                  </p:childTnLst>
                                </p:cTn>
                              </p:par>
                              <p:par>
                                <p:cTn id="9" presetID="10" presetClass="entr" presetSubtype="0" fill="hold" grpId="0" nodeType="withEffect" nodePh="1">
                                  <p:stCondLst>
                                    <p:cond delay="5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000000"/>
                                          </p:val>
                                        </p:tav>
                                        <p:tav tm="100000">
                                          <p:val>
                                            <p:strVal val="#ppt_w"/>
                                          </p:val>
                                        </p:tav>
                                      </p:tavLst>
                                    </p:anim>
                                    <p:anim calcmode="lin" valueType="num">
                                      <p:cBhvr>
                                        <p:cTn id="15" dur="500" fill="hold"/>
                                        <p:tgtEl>
                                          <p:spTgt spid="11"/>
                                        </p:tgtEl>
                                        <p:attrNameLst>
                                          <p:attrName>ppt_h</p:attrName>
                                        </p:attrNameLst>
                                      </p:cBhvr>
                                      <p:tavLst>
                                        <p:tav tm="0">
                                          <p:val>
                                            <p:fltVal val="0.00000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xfrm>
            <a:off x="547688" y="1289050"/>
            <a:ext cx="10972800" cy="6167438"/>
          </a:xfrm>
          <a:noFill/>
          <a:ln>
            <a:noFill/>
          </a:ln>
        </p:spPr>
        <p:txBody>
          <a:bodyPr anchor="t" anchorCtr="0"/>
          <a:p>
            <a:pPr marL="0" indent="0" defTabSz="1219200">
              <a:buFont typeface="Arial" panose="020B0604020202020204" pitchFamily="34" charset="0"/>
              <a:buNone/>
            </a:pPr>
            <a:r>
              <a:rPr lang="en-US" altLang="zh-CN" sz="2800" kern="1200" dirty="0">
                <a:solidFill>
                  <a:schemeClr val="accent2"/>
                </a:solidFill>
                <a:latin typeface="微软雅黑" panose="020B0503020204020204" charset="-122"/>
                <a:ea typeface="微软雅黑" panose="020B0503020204020204" charset="-122"/>
                <a:cs typeface="+mn-cs"/>
              </a:rPr>
              <a:t> </a:t>
            </a:r>
            <a:r>
              <a:rPr lang="en-US" altLang="zh-CN" sz="2800" kern="1200" dirty="0">
                <a:solidFill>
                  <a:schemeClr val="accent2"/>
                </a:solidFill>
                <a:latin typeface="东文宋体" charset="0"/>
                <a:ea typeface="东文宋体" charset="0"/>
                <a:cs typeface="+mn-cs"/>
              </a:rPr>
              <a:t>●</a:t>
            </a:r>
            <a:r>
              <a:rPr lang="zh-CN" altLang="en-US" sz="2800" kern="1200" dirty="0">
                <a:solidFill>
                  <a:schemeClr val="accent2"/>
                </a:solidFill>
                <a:latin typeface="微软雅黑" panose="020B0503020204020204" charset="-122"/>
                <a:ea typeface="微软雅黑" panose="020B0503020204020204" charset="-122"/>
                <a:cs typeface="+mn-cs"/>
              </a:rPr>
              <a:t>大修停用免征房产税</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政策规定</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：《国家税务总局关于房产税部分行政审批项目取消后加强后续管理工作的通知》（国税函〔2004〕839号）规定，纳税人因房屋大修导致连续停用半年以上的，在房屋大修期间免征房产税。</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享受减免流程</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altLang="en-US" sz="2800" dirty="0">
                <a:solidFill>
                  <a:schemeClr val="accent2"/>
                </a:solidFill>
                <a:latin typeface="宋体" panose="02010600030101010101" pitchFamily="2" charset="-122"/>
                <a:ea typeface="宋体" panose="02010600030101010101" pitchFamily="2" charset="-122"/>
                <a:sym typeface="+mn-ea"/>
              </a:rPr>
              <a:t>《国家税务总局关于城镇土地使用税等“六税一费”优惠事项资料留存备查的公告》（国家税务总局公告</a:t>
            </a:r>
            <a:r>
              <a:rPr lang="en-US" altLang="zh-CN" sz="2800" dirty="0">
                <a:solidFill>
                  <a:schemeClr val="accent2"/>
                </a:solidFill>
                <a:latin typeface="宋体" panose="02010600030101010101" pitchFamily="2" charset="-122"/>
                <a:ea typeface="宋体" panose="02010600030101010101" pitchFamily="2" charset="-122"/>
                <a:sym typeface="+mn-ea"/>
              </a:rPr>
              <a:t>2019</a:t>
            </a:r>
            <a:r>
              <a:rPr lang="zh-CN" altLang="en-US" sz="2800" dirty="0">
                <a:solidFill>
                  <a:schemeClr val="accent2"/>
                </a:solidFill>
                <a:latin typeface="宋体" panose="02010600030101010101" pitchFamily="2" charset="-122"/>
                <a:ea typeface="宋体" panose="02010600030101010101" pitchFamily="2" charset="-122"/>
                <a:sym typeface="+mn-ea"/>
              </a:rPr>
              <a:t>年第</a:t>
            </a:r>
            <a:r>
              <a:rPr lang="en-US" altLang="zh-CN" sz="2800" dirty="0">
                <a:solidFill>
                  <a:schemeClr val="accent2"/>
                </a:solidFill>
                <a:latin typeface="宋体" panose="02010600030101010101" pitchFamily="2" charset="-122"/>
                <a:ea typeface="宋体" panose="02010600030101010101" pitchFamily="2" charset="-122"/>
                <a:sym typeface="+mn-ea"/>
              </a:rPr>
              <a:t>21</a:t>
            </a:r>
            <a:r>
              <a:rPr lang="zh-CN" altLang="en-US" sz="2800" dirty="0">
                <a:solidFill>
                  <a:schemeClr val="accent2"/>
                </a:solidFill>
                <a:latin typeface="宋体" panose="02010600030101010101" pitchFamily="2" charset="-122"/>
                <a:ea typeface="宋体" panose="02010600030101010101" pitchFamily="2" charset="-122"/>
                <a:sym typeface="+mn-ea"/>
              </a:rPr>
              <a:t>号）规定，“自行判定、申报享受、留存备查”方式享受优惠。</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留存备查资料</a:t>
            </a:r>
            <a:r>
              <a:rPr 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大修房屋的名称、座落地点、产权证编号、房产原值、用途、大修合同及大修的起止时间等信息和资料，以备税务机关查验。</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algn="l" defTabSz="1219200">
              <a:buClrTx/>
              <a:buSzTx/>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申报操作：</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房产税税源信息采集中修改相关税源信息，增加优惠项目，优惠代码为08129916。</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endParaRPr lang="en-US" altLang="zh-CN" sz="32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3200" kern="1200" dirty="0">
                <a:solidFill>
                  <a:schemeClr val="accent2"/>
                </a:solidFill>
                <a:latin typeface="微软雅黑" panose="020B0503020204020204" charset="-122"/>
                <a:ea typeface="微软雅黑" panose="020B0503020204020204" charset="-122"/>
                <a:cs typeface="+mn-cs"/>
              </a:rPr>
              <a:t>                       </a:t>
            </a:r>
            <a:endParaRPr lang="zh-CN" altLang="en-US" sz="2400" kern="1200" dirty="0">
              <a:solidFill>
                <a:schemeClr val="accent2"/>
              </a:solidFill>
              <a:latin typeface="微软雅黑" panose="020B0503020204020204" charset="-122"/>
              <a:ea typeface="微软雅黑" panose="020B0503020204020204" charset="-122"/>
              <a:cs typeface="+mn-cs"/>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xfrm>
            <a:off x="547688" y="1289050"/>
            <a:ext cx="10972800" cy="6167438"/>
          </a:xfrm>
          <a:noFill/>
          <a:ln>
            <a:noFill/>
          </a:ln>
        </p:spPr>
        <p:txBody>
          <a:bodyPr anchor="t" anchorCtr="0"/>
          <a:p>
            <a:pPr marL="0" indent="0" defTabSz="1219200">
              <a:buFont typeface="Arial" panose="020B0604020202020204" pitchFamily="34" charset="0"/>
              <a:buNone/>
            </a:pPr>
            <a:r>
              <a:rPr lang="en-US" altLang="zh-CN" sz="2800" kern="1200" dirty="0">
                <a:solidFill>
                  <a:schemeClr val="accent2"/>
                </a:solidFill>
                <a:latin typeface="微软雅黑" panose="020B0503020204020204" charset="-122"/>
                <a:ea typeface="微软雅黑" panose="020B0503020204020204" charset="-122"/>
                <a:cs typeface="+mn-cs"/>
              </a:rPr>
              <a:t> </a:t>
            </a:r>
            <a:r>
              <a:rPr lang="en-US" altLang="zh-CN" sz="2800" kern="1200" dirty="0">
                <a:solidFill>
                  <a:schemeClr val="accent2"/>
                </a:solidFill>
                <a:latin typeface="东文宋体" charset="0"/>
                <a:ea typeface="东文宋体" charset="0"/>
                <a:cs typeface="+mn-cs"/>
              </a:rPr>
              <a:t>●</a:t>
            </a:r>
            <a:r>
              <a:rPr lang="zh-CN" altLang="en-US" sz="2800" kern="1200" dirty="0">
                <a:solidFill>
                  <a:schemeClr val="accent2"/>
                </a:solidFill>
                <a:latin typeface="微软雅黑" panose="020B0503020204020204" charset="-122"/>
                <a:ea typeface="微软雅黑" panose="020B0503020204020204" charset="-122"/>
                <a:cs typeface="+mn-cs"/>
              </a:rPr>
              <a:t>毁损房屋、危险房屋免征房产税</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政策规定</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：《财政部 国家税务总局关于房产税若干具体问题的解释和暂行规定》（（86）财税地字第8号）第十六条规定，经有关部门鉴定，对毁损不堪居住的房屋和危险房屋，在停止使用后，可免征房产税。</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享受减免流程</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altLang="en-US" sz="2800" dirty="0">
                <a:solidFill>
                  <a:schemeClr val="accent2"/>
                </a:solidFill>
                <a:latin typeface="宋体" panose="02010600030101010101" pitchFamily="2" charset="-122"/>
                <a:ea typeface="宋体" panose="02010600030101010101" pitchFamily="2" charset="-122"/>
                <a:sym typeface="+mn-ea"/>
              </a:rPr>
              <a:t>《国家税务总局关于城镇土地使用税等“六税一费”优惠事项资料留存备查的公告》（国家税务总局公告</a:t>
            </a:r>
            <a:r>
              <a:rPr lang="en-US" altLang="zh-CN" sz="2800" dirty="0">
                <a:solidFill>
                  <a:schemeClr val="accent2"/>
                </a:solidFill>
                <a:latin typeface="宋体" panose="02010600030101010101" pitchFamily="2" charset="-122"/>
                <a:ea typeface="宋体" panose="02010600030101010101" pitchFamily="2" charset="-122"/>
                <a:sym typeface="+mn-ea"/>
              </a:rPr>
              <a:t>2019</a:t>
            </a:r>
            <a:r>
              <a:rPr lang="zh-CN" altLang="en-US" sz="2800" dirty="0">
                <a:solidFill>
                  <a:schemeClr val="accent2"/>
                </a:solidFill>
                <a:latin typeface="宋体" panose="02010600030101010101" pitchFamily="2" charset="-122"/>
                <a:ea typeface="宋体" panose="02010600030101010101" pitchFamily="2" charset="-122"/>
                <a:sym typeface="+mn-ea"/>
              </a:rPr>
              <a:t>年第</a:t>
            </a:r>
            <a:r>
              <a:rPr lang="en-US" altLang="zh-CN" sz="2800" dirty="0">
                <a:solidFill>
                  <a:schemeClr val="accent2"/>
                </a:solidFill>
                <a:latin typeface="宋体" panose="02010600030101010101" pitchFamily="2" charset="-122"/>
                <a:ea typeface="宋体" panose="02010600030101010101" pitchFamily="2" charset="-122"/>
                <a:sym typeface="+mn-ea"/>
              </a:rPr>
              <a:t>21</a:t>
            </a:r>
            <a:r>
              <a:rPr lang="zh-CN" altLang="en-US" sz="2800" dirty="0">
                <a:solidFill>
                  <a:schemeClr val="accent2"/>
                </a:solidFill>
                <a:latin typeface="宋体" panose="02010600030101010101" pitchFamily="2" charset="-122"/>
                <a:ea typeface="宋体" panose="02010600030101010101" pitchFamily="2" charset="-122"/>
                <a:sym typeface="+mn-ea"/>
              </a:rPr>
              <a:t>号）规定，“自行判定、申报享受、留存备查”方式享受优惠。</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留存备查资料</a:t>
            </a:r>
            <a:r>
              <a:rPr 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有关部门鉴定材料、房产已经停用相关材料。</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申报操作：</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房产税税源信息采集中修改相关税源信息，增加优惠项目，优惠代码为08129903。</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endParaRPr lang="en-US" altLang="zh-CN" sz="32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3200" kern="1200" dirty="0">
                <a:solidFill>
                  <a:schemeClr val="accent2"/>
                </a:solidFill>
                <a:latin typeface="微软雅黑" panose="020B0503020204020204" charset="-122"/>
                <a:ea typeface="微软雅黑" panose="020B0503020204020204" charset="-122"/>
                <a:cs typeface="+mn-cs"/>
              </a:rPr>
              <a:t>                       </a:t>
            </a:r>
            <a:endParaRPr lang="zh-CN" altLang="en-US" sz="2400" kern="1200" dirty="0">
              <a:solidFill>
                <a:schemeClr val="accent2"/>
              </a:solidFill>
              <a:latin typeface="微软雅黑" panose="020B0503020204020204" charset="-122"/>
              <a:ea typeface="微软雅黑" panose="020B0503020204020204" charset="-122"/>
              <a:cs typeface="+mn-cs"/>
            </a:endParaRPr>
          </a:p>
        </p:txBody>
      </p:sp>
    </p:spTree>
  </p:cSld>
  <p:clrMapOvr>
    <a:masterClrMapping/>
  </p:clrMapOvr>
  <p:transition spd="slow">
    <p:push dir="u"/>
  </p:transition>
  <p:timing>
    <p:tnLst>
      <p:par>
        <p:cTn id="1" dur="indefinite" restart="never" nodeType="tmRoot"/>
      </p:par>
    </p:tnLst>
    <p:bldLst>
      <p:bldP spid="15361" grpId="0" uiExpand="1" build="p"/>
      <p:bldP spid="15361"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xfrm>
            <a:off x="547688" y="1289050"/>
            <a:ext cx="10972800" cy="6167438"/>
          </a:xfrm>
          <a:noFill/>
          <a:ln>
            <a:noFill/>
          </a:ln>
        </p:spPr>
        <p:txBody>
          <a:bodyPr anchor="t" anchorCtr="0"/>
          <a:p>
            <a:pPr marL="0" indent="0" defTabSz="1219200">
              <a:buFont typeface="Arial" panose="020B0604020202020204" pitchFamily="34" charset="0"/>
              <a:buNone/>
            </a:pPr>
            <a:r>
              <a:rPr lang="en-US" altLang="zh-CN" sz="2800" kern="1200" dirty="0">
                <a:solidFill>
                  <a:schemeClr val="accent2"/>
                </a:solidFill>
                <a:latin typeface="微软雅黑" panose="020B0503020204020204" charset="-122"/>
                <a:ea typeface="微软雅黑" panose="020B0503020204020204" charset="-122"/>
                <a:cs typeface="+mn-cs"/>
              </a:rPr>
              <a:t> </a:t>
            </a:r>
            <a:r>
              <a:rPr lang="en-US" altLang="zh-CN" sz="2800" kern="1200" dirty="0">
                <a:solidFill>
                  <a:schemeClr val="accent2"/>
                </a:solidFill>
                <a:latin typeface="东文宋体" charset="0"/>
                <a:ea typeface="东文宋体" charset="0"/>
                <a:cs typeface="+mn-cs"/>
              </a:rPr>
              <a:t>●</a:t>
            </a:r>
            <a:r>
              <a:rPr lang="zh-CN" altLang="en-US" sz="2800" kern="1200" dirty="0">
                <a:solidFill>
                  <a:schemeClr val="accent2"/>
                </a:solidFill>
                <a:latin typeface="微软雅黑" panose="020B0503020204020204" charset="-122"/>
                <a:ea typeface="微软雅黑" panose="020B0503020204020204" charset="-122"/>
                <a:cs typeface="+mn-cs"/>
              </a:rPr>
              <a:t>房产税、城镇土地使用税困难减免</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政策规定</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河南省人民政府关于做好房产税征管工作的通知》、《河南省城镇土地使用税实施办法》规定同时符合以下条件可申请房产税、城镇土地使用税困难性减免：纳税人所处的行业及经营项目符合国家产业政策；遭受严重自然灾害，损失严重；纳税人年度内发放职工工资比较困难，且纳税人职工平均工资低于当地职工平均工资水平。</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endPar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条件</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1</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en-US" altLang="zh-CN" sz="2800">
                <a:solidFill>
                  <a:srgbClr val="202020"/>
                </a:solidFill>
                <a:latin typeface="宋体" panose="02010600030101010101" pitchFamily="2" charset="-122"/>
                <a:ea typeface="宋体" panose="02010600030101010101" pitchFamily="2" charset="-122"/>
                <a:sym typeface="+mn-ea"/>
              </a:rPr>
              <a:t> </a:t>
            </a:r>
            <a:r>
              <a:rPr lang="zh-CN" altLang="en-US" sz="2800">
                <a:solidFill>
                  <a:srgbClr val="202020"/>
                </a:solidFill>
                <a:latin typeface="宋体" panose="02010600030101010101" pitchFamily="2" charset="-122"/>
                <a:ea typeface="宋体" panose="02010600030101010101" pitchFamily="2" charset="-122"/>
                <a:sym typeface="+mn-ea"/>
              </a:rPr>
              <a:t>纳税人所处的行业及经营项目符合国家产业政策。</a:t>
            </a:r>
            <a:endParaRPr lang="zh-CN" altLang="en-US" sz="2800" kern="1200">
              <a:solidFill>
                <a:srgbClr val="202020"/>
              </a:solidFill>
              <a:latin typeface="宋体" panose="02010600030101010101" pitchFamily="2" charset="-122"/>
              <a:ea typeface="宋体" panose="02010600030101010101" pitchFamily="2" charset="-122"/>
              <a:cs typeface="+mn-cs"/>
            </a:endParaRPr>
          </a:p>
          <a:p>
            <a:pPr marL="0" indent="0" defTabSz="1219200">
              <a:buFont typeface="Arial" panose="020B0604020202020204" pitchFamily="34" charset="0"/>
              <a:buNone/>
            </a:pPr>
            <a:r>
              <a:rPr lang="zh-CN" altLang="en-US" sz="2800">
                <a:solidFill>
                  <a:srgbClr val="202020"/>
                </a:solidFill>
                <a:latin typeface="宋体" panose="02010600030101010101" pitchFamily="2" charset="-122"/>
                <a:ea typeface="宋体" panose="02010600030101010101" pitchFamily="2" charset="-122"/>
                <a:sym typeface="+mn-ea"/>
              </a:rPr>
              <a:t> </a:t>
            </a:r>
            <a:r>
              <a:rPr lang="en-US" altLang="zh-CN" sz="2800">
                <a:solidFill>
                  <a:srgbClr val="202020"/>
                </a:solidFill>
                <a:latin typeface="宋体" panose="02010600030101010101" pitchFamily="2" charset="-122"/>
                <a:ea typeface="宋体" panose="02010600030101010101" pitchFamily="2" charset="-122"/>
                <a:sym typeface="+mn-ea"/>
              </a:rPr>
              <a:t>   </a:t>
            </a:r>
            <a:r>
              <a:rPr lang="zh-CN" altLang="en-US" sz="2800">
                <a:solidFill>
                  <a:srgbClr val="202020"/>
                </a:solidFill>
                <a:latin typeface="宋体" panose="02010600030101010101" pitchFamily="2" charset="-122"/>
                <a:ea typeface="宋体" panose="02010600030101010101" pitchFamily="2" charset="-122"/>
                <a:sym typeface="+mn-ea"/>
              </a:rPr>
              <a:t>发改委《产业结构调整指导目录》，非限制类、淘汰类。</a:t>
            </a:r>
            <a:endParaRPr lang="zh-CN" altLang="en-US" sz="2800">
              <a:solidFill>
                <a:srgbClr val="202020"/>
              </a:solidFill>
              <a:latin typeface="宋体" panose="02010600030101010101" pitchFamily="2" charset="-122"/>
              <a:ea typeface="宋体" panose="02010600030101010101" pitchFamily="2" charset="-122"/>
              <a:sym typeface="+mn-ea"/>
            </a:endParaRPr>
          </a:p>
          <a:p>
            <a:pPr marL="0" indent="0" defTabSz="1219200">
              <a:buFont typeface="Arial" panose="020B0604020202020204" pitchFamily="34" charset="0"/>
              <a:buNone/>
            </a:pPr>
            <a:r>
              <a:rPr lang="zh-CN" altLang="en-US" sz="2800">
                <a:solidFill>
                  <a:srgbClr val="202020"/>
                </a:solidFill>
                <a:latin typeface="宋体" panose="02010600030101010101" pitchFamily="2" charset="-122"/>
                <a:ea typeface="宋体" panose="02010600030101010101" pitchFamily="2" charset="-122"/>
                <a:sym typeface="+mn-ea"/>
              </a:rPr>
              <a:t> </a:t>
            </a:r>
            <a:r>
              <a:rPr lang="en-US" altLang="zh-CN" sz="2800">
                <a:solidFill>
                  <a:srgbClr val="202020"/>
                </a:solidFill>
                <a:latin typeface="宋体" panose="02010600030101010101" pitchFamily="2" charset="-122"/>
                <a:ea typeface="宋体" panose="02010600030101010101" pitchFamily="2" charset="-122"/>
                <a:sym typeface="+mn-ea"/>
              </a:rPr>
              <a:t>   </a:t>
            </a:r>
            <a:r>
              <a:rPr lang="zh-CN" altLang="en-US" sz="2800">
                <a:solidFill>
                  <a:srgbClr val="202020"/>
                </a:solidFill>
                <a:latin typeface="宋体" panose="02010600030101010101" pitchFamily="2" charset="-122"/>
                <a:ea typeface="宋体" panose="02010600030101010101" pitchFamily="2" charset="-122"/>
                <a:sym typeface="+mn-ea"/>
              </a:rPr>
              <a:t>税务机关根据纳税人行业和经营项目判定。</a:t>
            </a:r>
            <a:endParaRPr lang="zh-CN" altLang="en-US" sz="2800" kern="1200">
              <a:solidFill>
                <a:srgbClr val="202020"/>
              </a:solidFill>
              <a:latin typeface="宋体" panose="02010600030101010101" pitchFamily="2" charset="-122"/>
              <a:ea typeface="宋体" panose="02010600030101010101" pitchFamily="2" charset="-122"/>
              <a:cs typeface="+mn-cs"/>
            </a:endParaRPr>
          </a:p>
          <a:p>
            <a:pPr marL="0" indent="0" defTabSz="1219200">
              <a:buFont typeface="Arial" panose="020B0604020202020204" pitchFamily="34" charset="0"/>
              <a:buNone/>
            </a:pPr>
            <a:r>
              <a:rPr lang="zh-CN" altLang="en-US" sz="2800">
                <a:solidFill>
                  <a:srgbClr val="202020"/>
                </a:solidFill>
                <a:latin typeface="宋体" panose="02010600030101010101" pitchFamily="2" charset="-122"/>
                <a:ea typeface="宋体" panose="02010600030101010101" pitchFamily="2" charset="-122"/>
                <a:sym typeface="+mn-ea"/>
              </a:rPr>
              <a:t> </a:t>
            </a:r>
            <a:r>
              <a:rPr lang="en-US" altLang="zh-CN" sz="2800">
                <a:solidFill>
                  <a:srgbClr val="202020"/>
                </a:solidFill>
                <a:latin typeface="宋体" panose="02010600030101010101" pitchFamily="2" charset="-122"/>
                <a:ea typeface="宋体" panose="02010600030101010101" pitchFamily="2" charset="-122"/>
                <a:sym typeface="+mn-ea"/>
              </a:rPr>
              <a:t>   </a:t>
            </a:r>
            <a:endParaRPr lang="zh-CN" altLang="en-US" sz="2400" kern="1200" dirty="0">
              <a:solidFill>
                <a:schemeClr val="accent2"/>
              </a:solidFill>
              <a:latin typeface="微软雅黑" panose="020B0503020204020204" charset="-122"/>
              <a:ea typeface="微软雅黑" panose="020B0503020204020204" charset="-122"/>
              <a:cs typeface="+mn-cs"/>
            </a:endParaRPr>
          </a:p>
        </p:txBody>
      </p:sp>
    </p:spTree>
  </p:cSld>
  <p:clrMapOvr>
    <a:masterClrMapping/>
  </p:clrMapOvr>
  <p:transition spd="slow">
    <p:push dir="u"/>
  </p:transition>
  <p:timing>
    <p:tnLst>
      <p:par>
        <p:cTn id="1" dur="indefinite" restart="never" nodeType="tmRoot"/>
      </p:par>
    </p:tnLst>
    <p:bldLst>
      <p:bldP spid="15361" grpId="0" uiExpand="1" build="p"/>
      <p:bldP spid="15361"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xfrm>
            <a:off x="352425" y="917575"/>
            <a:ext cx="11168380" cy="6226175"/>
          </a:xfrm>
          <a:noFill/>
          <a:ln>
            <a:noFill/>
          </a:ln>
        </p:spPr>
        <p:txBody>
          <a:bodyPr anchor="t" anchorCtr="0"/>
          <a:p>
            <a:pPr marL="0" indent="0" defTabSz="1219200">
              <a:buFont typeface="Arial" panose="020B0604020202020204" pitchFamily="34" charset="0"/>
              <a:buNone/>
            </a:pPr>
            <a:r>
              <a:rPr lang="en-US" altLang="zh-CN" sz="2800" kern="1200" dirty="0">
                <a:solidFill>
                  <a:schemeClr val="accent2"/>
                </a:solidFill>
                <a:latin typeface="微软雅黑" panose="020B0503020204020204" charset="-122"/>
                <a:ea typeface="微软雅黑" panose="020B0503020204020204" charset="-122"/>
                <a:cs typeface="+mn-cs"/>
              </a:rPr>
              <a:t> </a:t>
            </a:r>
            <a:r>
              <a:rPr lang="en-US" altLang="zh-CN" sz="2800" kern="1200" dirty="0">
                <a:solidFill>
                  <a:schemeClr val="accent2"/>
                </a:solidFill>
                <a:latin typeface="东文宋体" charset="0"/>
                <a:ea typeface="东文宋体" charset="0"/>
                <a:cs typeface="+mn-cs"/>
              </a:rPr>
              <a:t>●</a:t>
            </a:r>
            <a:r>
              <a:rPr lang="zh-CN" altLang="en-US" sz="2800" kern="1200" dirty="0">
                <a:solidFill>
                  <a:schemeClr val="accent2"/>
                </a:solidFill>
                <a:latin typeface="微软雅黑" panose="020B0503020204020204" charset="-122"/>
                <a:ea typeface="微软雅黑" panose="020B0503020204020204" charset="-122"/>
                <a:cs typeface="+mn-cs"/>
              </a:rPr>
              <a:t>房产税、城镇土地使用税困难减免</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4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rgbClr val="202020"/>
                </a:solidFill>
                <a:latin typeface="宋体" panose="02010600030101010101" pitchFamily="2" charset="-122"/>
                <a:ea typeface="宋体" panose="02010600030101010101" pitchFamily="2" charset="-122"/>
                <a:sym typeface="+mn-ea"/>
              </a:rPr>
              <a:t>条件</a:t>
            </a:r>
            <a:r>
              <a:rPr lang="en-US" altLang="zh-CN" sz="2800">
                <a:solidFill>
                  <a:srgbClr val="202020"/>
                </a:solidFill>
                <a:latin typeface="宋体" panose="02010600030101010101" pitchFamily="2" charset="-122"/>
                <a:ea typeface="宋体" panose="02010600030101010101" pitchFamily="2" charset="-122"/>
                <a:sym typeface="+mn-ea"/>
              </a:rPr>
              <a:t>2</a:t>
            </a:r>
            <a:r>
              <a:rPr lang="zh-CN" altLang="en-US" sz="2800">
                <a:solidFill>
                  <a:srgbClr val="202020"/>
                </a:solidFill>
                <a:latin typeface="宋体" panose="02010600030101010101" pitchFamily="2" charset="-122"/>
                <a:ea typeface="宋体" panose="02010600030101010101" pitchFamily="2" charset="-122"/>
                <a:sym typeface="+mn-ea"/>
              </a:rPr>
              <a:t>：遭受严重自然灾害，损失严重。</a:t>
            </a:r>
            <a:endParaRPr lang="zh-CN" altLang="en-US" sz="2800" kern="1200">
              <a:solidFill>
                <a:srgbClr val="202020"/>
              </a:solidFill>
              <a:latin typeface="宋体" panose="02010600030101010101" pitchFamily="2" charset="-122"/>
              <a:ea typeface="宋体" panose="02010600030101010101" pitchFamily="2" charset="-122"/>
              <a:cs typeface="+mn-cs"/>
            </a:endParaRPr>
          </a:p>
          <a:p>
            <a:pPr marL="0" indent="0" defTabSz="1219200">
              <a:buFont typeface="Arial" panose="020B0604020202020204" pitchFamily="34" charset="0"/>
              <a:buNone/>
            </a:pPr>
            <a:r>
              <a:rPr lang="zh-CN" altLang="en-US" sz="2800">
                <a:solidFill>
                  <a:srgbClr val="202020"/>
                </a:solidFill>
                <a:latin typeface="宋体" panose="02010600030101010101" pitchFamily="2" charset="-122"/>
                <a:ea typeface="宋体" panose="02010600030101010101" pitchFamily="2" charset="-122"/>
                <a:sym typeface="+mn-ea"/>
              </a:rPr>
              <a:t> </a:t>
            </a:r>
            <a:r>
              <a:rPr lang="en-US" altLang="zh-CN" sz="2800">
                <a:solidFill>
                  <a:srgbClr val="202020"/>
                </a:solidFill>
                <a:latin typeface="宋体" panose="02010600030101010101" pitchFamily="2" charset="-122"/>
                <a:ea typeface="宋体" panose="02010600030101010101" pitchFamily="2" charset="-122"/>
                <a:sym typeface="+mn-ea"/>
              </a:rPr>
              <a:t>   </a:t>
            </a:r>
            <a:r>
              <a:rPr lang="zh-CN" altLang="en-US" sz="2800">
                <a:solidFill>
                  <a:srgbClr val="202020"/>
                </a:solidFill>
                <a:latin typeface="宋体" panose="02010600030101010101" pitchFamily="2" charset="-122"/>
                <a:ea typeface="宋体" panose="02010600030101010101" pitchFamily="2" charset="-122"/>
                <a:sym typeface="+mn-ea"/>
              </a:rPr>
              <a:t>（损失严重证明材料）</a:t>
            </a:r>
            <a:endParaRPr lang="zh-CN" altLang="en-US" sz="2800" kern="1200">
              <a:solidFill>
                <a:srgbClr val="202020"/>
              </a:solidFill>
              <a:latin typeface="宋体" panose="02010600030101010101" pitchFamily="2" charset="-122"/>
              <a:ea typeface="宋体" panose="02010600030101010101" pitchFamily="2" charset="-122"/>
              <a:cs typeface="+mn-cs"/>
            </a:endParaRPr>
          </a:p>
          <a:p>
            <a:pPr marL="0" marR="0" indent="-456565" algn="l" defTabSz="1219200" rtl="0" eaLnBrk="1" fontAlgn="auto" latinLnBrk="0" hangingPunct="1">
              <a:lnSpc>
                <a:spcPct val="100000"/>
              </a:lnSpc>
              <a:spcBef>
                <a:spcPts val="130"/>
              </a:spcBef>
              <a:spcAft>
                <a:spcPct val="0"/>
              </a:spcAft>
              <a:buClrTx/>
              <a:buSzTx/>
              <a:buFont typeface="Arial" panose="020B0604020202020204" pitchFamily="34" charset="0"/>
              <a:buNone/>
            </a:pPr>
            <a:r>
              <a:rPr lang="en-US" altLang="zh-CN" sz="2800">
                <a:solidFill>
                  <a:schemeClr val="accent2"/>
                </a:solidFill>
                <a:sym typeface="+mn-ea"/>
              </a:rPr>
              <a:t>     </a:t>
            </a:r>
            <a:r>
              <a:rPr lang="zh-CN" altLang="en-US" sz="2800">
                <a:solidFill>
                  <a:srgbClr val="202020"/>
                </a:solidFill>
                <a:latin typeface="宋体" panose="02010600030101010101" pitchFamily="2" charset="-122"/>
                <a:ea typeface="宋体" panose="02010600030101010101" pitchFamily="2" charset="-122"/>
                <a:sym typeface="+mn-ea"/>
              </a:rPr>
              <a:t>条件3：纳税人年度内发放职工工资比较困难，且纳税人职工平均工资低于当地职工平均工资水平。</a:t>
            </a:r>
            <a:endParaRPr kumimoji="0" lang="zh-CN" altLang="en-US" sz="2800" b="0" i="0" u="none" strike="noStrike" kern="1200" cap="none" spc="0" normalizeH="0" baseline="0" noProof="1">
              <a:solidFill>
                <a:srgbClr val="202020"/>
              </a:solidFill>
              <a:latin typeface="宋体" panose="02010600030101010101" pitchFamily="2" charset="-122"/>
              <a:ea typeface="宋体" panose="02010600030101010101" pitchFamily="2" charset="-122"/>
              <a:cs typeface="+mn-cs"/>
            </a:endParaRPr>
          </a:p>
          <a:p>
            <a:pPr marL="0" marR="0" indent="-456565" algn="l" defTabSz="1219200" rtl="0" eaLnBrk="1" fontAlgn="auto" latinLnBrk="0" hangingPunct="1">
              <a:lnSpc>
                <a:spcPct val="100000"/>
              </a:lnSpc>
              <a:spcBef>
                <a:spcPts val="130"/>
              </a:spcBef>
              <a:spcAft>
                <a:spcPct val="0"/>
              </a:spcAft>
              <a:buClrTx/>
              <a:buSzTx/>
              <a:buFont typeface="Arial" panose="020B0604020202020204" pitchFamily="34" charset="0"/>
              <a:buNone/>
            </a:pPr>
            <a:r>
              <a:rPr lang="en-US" altLang="zh-CN" sz="2800">
                <a:solidFill>
                  <a:srgbClr val="202020"/>
                </a:solidFill>
                <a:latin typeface="宋体" panose="02010600030101010101" pitchFamily="2" charset="-122"/>
                <a:ea typeface="宋体" panose="02010600030101010101" pitchFamily="2" charset="-122"/>
                <a:sym typeface="+mn-ea"/>
              </a:rPr>
              <a:t>    </a:t>
            </a:r>
            <a:r>
              <a:rPr lang="zh-CN" altLang="en-US" sz="2800">
                <a:solidFill>
                  <a:srgbClr val="202020"/>
                </a:solidFill>
                <a:latin typeface="宋体" panose="02010600030101010101" pitchFamily="2" charset="-122"/>
                <a:ea typeface="宋体" panose="02010600030101010101" pitchFamily="2" charset="-122"/>
                <a:sym typeface="+mn-ea"/>
              </a:rPr>
              <a:t>当地职工平均工资水平：当地统计部门发布的职工平均工资水平，不区分私营非私营。（资金流水、工资发放表、公司会计账簿有关科目）</a:t>
            </a:r>
            <a:endParaRPr kumimoji="0" lang="zh-CN" altLang="en-US" sz="2800" b="0" i="0" u="none" strike="noStrike" kern="1200" cap="none" spc="0" normalizeH="0" baseline="0" noProof="1">
              <a:solidFill>
                <a:srgbClr val="202020"/>
              </a:solidFill>
              <a:latin typeface="宋体" panose="02010600030101010101" pitchFamily="2" charset="-122"/>
              <a:ea typeface="宋体" panose="02010600030101010101" pitchFamily="2" charset="-122"/>
              <a:cs typeface="+mn-cs"/>
            </a:endParaRPr>
          </a:p>
          <a:p>
            <a:pPr marL="0" indent="0" defTabSz="1219200">
              <a:buFont typeface="Arial" panose="020B0604020202020204" pitchFamily="34" charset="0"/>
              <a:buNone/>
            </a:pP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享受减免流程</a:t>
            </a:r>
            <a:r>
              <a:rPr lang="zh-CN" altLang="en-US" sz="2800"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dirty="0">
                <a:solidFill>
                  <a:schemeClr val="accent2"/>
                </a:solidFill>
                <a:latin typeface="宋体" panose="02010600030101010101" pitchFamily="2" charset="-122"/>
                <a:ea typeface="宋体" panose="02010600030101010101" pitchFamily="2" charset="-122"/>
                <a:sym typeface="+mn-ea"/>
              </a:rPr>
              <a:t>向主管税务机关申请困难减免核准。流程：办税服务厅受理</a:t>
            </a:r>
            <a:r>
              <a:rPr lang="en-US" altLang="zh-CN" sz="2800" dirty="0">
                <a:solidFill>
                  <a:schemeClr val="accent2"/>
                </a:solidFill>
                <a:latin typeface="宋体" panose="02010600030101010101" pitchFamily="2" charset="-122"/>
                <a:ea typeface="宋体" panose="02010600030101010101" pitchFamily="2" charset="-122"/>
                <a:sym typeface="+mn-ea"/>
              </a:rPr>
              <a:t>—</a:t>
            </a:r>
            <a:r>
              <a:rPr lang="zh-CN" altLang="en-US" sz="2800" dirty="0">
                <a:solidFill>
                  <a:schemeClr val="accent2"/>
                </a:solidFill>
                <a:latin typeface="宋体" panose="02010600030101010101" pitchFamily="2" charset="-122"/>
                <a:ea typeface="宋体" panose="02010600030101010101" pitchFamily="2" charset="-122"/>
                <a:sym typeface="+mn-ea"/>
              </a:rPr>
              <a:t>税政部门审核资料</a:t>
            </a:r>
            <a:r>
              <a:rPr lang="en-US" altLang="zh-CN" sz="2800" dirty="0">
                <a:solidFill>
                  <a:schemeClr val="accent2"/>
                </a:solidFill>
                <a:latin typeface="宋体" panose="02010600030101010101" pitchFamily="2" charset="-122"/>
                <a:ea typeface="宋体" panose="02010600030101010101" pitchFamily="2" charset="-122"/>
                <a:sym typeface="+mn-ea"/>
              </a:rPr>
              <a:t>—</a:t>
            </a:r>
            <a:r>
              <a:rPr lang="zh-CN" altLang="en-US" sz="2800" dirty="0">
                <a:solidFill>
                  <a:schemeClr val="accent2"/>
                </a:solidFill>
                <a:latin typeface="宋体" panose="02010600030101010101" pitchFamily="2" charset="-122"/>
                <a:ea typeface="宋体" panose="02010600030101010101" pitchFamily="2" charset="-122"/>
                <a:sym typeface="+mn-ea"/>
              </a:rPr>
              <a:t>税政主管领导核准，流程时限为</a:t>
            </a:r>
            <a:r>
              <a:rPr lang="en-US" altLang="zh-CN" sz="2800" dirty="0">
                <a:solidFill>
                  <a:schemeClr val="accent2"/>
                </a:solidFill>
                <a:latin typeface="宋体" panose="02010600030101010101" pitchFamily="2" charset="-122"/>
                <a:ea typeface="宋体" panose="02010600030101010101" pitchFamily="2" charset="-122"/>
                <a:sym typeface="+mn-ea"/>
              </a:rPr>
              <a:t>7</a:t>
            </a:r>
            <a:r>
              <a:rPr lang="zh-CN" altLang="en-US" sz="2800" dirty="0">
                <a:solidFill>
                  <a:schemeClr val="accent2"/>
                </a:solidFill>
                <a:latin typeface="宋体" panose="02010600030101010101" pitchFamily="2" charset="-122"/>
                <a:ea typeface="宋体" panose="02010600030101010101" pitchFamily="2" charset="-122"/>
                <a:sym typeface="+mn-ea"/>
              </a:rPr>
              <a:t>天内办结。</a:t>
            </a:r>
            <a:endParaRPr lang="zh-CN" altLang="en-US" sz="2800" dirty="0">
              <a:solidFill>
                <a:schemeClr val="accent2"/>
              </a:solidFill>
              <a:latin typeface="宋体" panose="02010600030101010101" pitchFamily="2" charset="-122"/>
              <a:ea typeface="宋体" panose="02010600030101010101" pitchFamily="2" charset="-122"/>
              <a:sym typeface="+mn-ea"/>
            </a:endParaRPr>
          </a:p>
          <a:p>
            <a:pPr marL="0" indent="0" defTabSz="1219200">
              <a:buFont typeface="Arial" panose="020B0604020202020204" pitchFamily="34" charset="0"/>
              <a:buNone/>
            </a:pPr>
            <a:r>
              <a:rPr lang="en-US" altLang="zh-CN" sz="2400"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dirty="0">
                <a:solidFill>
                  <a:schemeClr val="accent2"/>
                </a:solidFill>
                <a:sym typeface="+mn-ea"/>
              </a:rPr>
              <a:t>                       </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endParaRPr lang="en-US" altLang="zh-CN" sz="32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3200" kern="1200" dirty="0">
                <a:solidFill>
                  <a:schemeClr val="accent2"/>
                </a:solidFill>
                <a:latin typeface="微软雅黑" panose="020B0503020204020204" charset="-122"/>
                <a:ea typeface="微软雅黑" panose="020B0503020204020204" charset="-122"/>
                <a:cs typeface="+mn-cs"/>
              </a:rPr>
              <a:t>                       </a:t>
            </a:r>
            <a:endParaRPr lang="zh-CN" altLang="en-US" sz="2400" kern="1200" dirty="0">
              <a:solidFill>
                <a:schemeClr val="accent2"/>
              </a:solidFill>
              <a:latin typeface="微软雅黑" panose="020B0503020204020204" charset="-122"/>
              <a:ea typeface="微软雅黑" panose="020B0503020204020204" charset="-122"/>
              <a:cs typeface="+mn-cs"/>
            </a:endParaRPr>
          </a:p>
        </p:txBody>
      </p:sp>
    </p:spTree>
  </p:cSld>
  <p:clrMapOvr>
    <a:masterClrMapping/>
  </p:clrMapOvr>
  <p:transition spd="slow">
    <p:push dir="u"/>
  </p:transition>
  <p:timing>
    <p:tnLst>
      <p:par>
        <p:cTn id="1" dur="indefinite" restart="never" nodeType="tmRoot"/>
      </p:par>
    </p:tnLst>
    <p:bldLst>
      <p:bldP spid="15361" grpId="0" uiExpand="1" build="p"/>
      <p:bldP spid="15361"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xfrm>
            <a:off x="547688" y="1289050"/>
            <a:ext cx="10972800" cy="6167438"/>
          </a:xfrm>
          <a:noFill/>
          <a:ln>
            <a:noFill/>
          </a:ln>
        </p:spPr>
        <p:txBody>
          <a:bodyPr anchor="t" anchorCtr="0"/>
          <a:p>
            <a:pPr marL="0" indent="0" defTabSz="1219200">
              <a:buFont typeface="Arial" panose="020B0604020202020204" pitchFamily="34" charset="0"/>
              <a:buNone/>
            </a:pPr>
            <a:r>
              <a:rPr lang="en-US" altLang="zh-CN" sz="2800" kern="1200" dirty="0">
                <a:solidFill>
                  <a:schemeClr val="accent2"/>
                </a:solidFill>
                <a:latin typeface="微软雅黑" panose="020B0503020204020204" charset="-122"/>
                <a:ea typeface="微软雅黑" panose="020B0503020204020204" charset="-122"/>
                <a:cs typeface="+mn-cs"/>
              </a:rPr>
              <a:t> </a:t>
            </a:r>
            <a:r>
              <a:rPr lang="en-US" altLang="zh-CN" sz="2800" kern="1200" dirty="0">
                <a:solidFill>
                  <a:schemeClr val="accent2"/>
                </a:solidFill>
                <a:latin typeface="东文宋体" charset="0"/>
                <a:ea typeface="东文宋体" charset="0"/>
                <a:cs typeface="+mn-cs"/>
              </a:rPr>
              <a:t>●</a:t>
            </a:r>
            <a:r>
              <a:rPr lang="zh-CN" altLang="en-US" sz="2800" kern="1200" dirty="0">
                <a:solidFill>
                  <a:schemeClr val="accent2"/>
                </a:solidFill>
                <a:latin typeface="微软雅黑" panose="020B0503020204020204" charset="-122"/>
                <a:ea typeface="微软雅黑" panose="020B0503020204020204" charset="-122"/>
                <a:cs typeface="+mn-cs"/>
              </a:rPr>
              <a:t>不可抗力灭失住房重购住房免征契税</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endPar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政策规定</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：《河南省契税实施办法》第九条规定，因不可抗力灭失住房而重新购买住房的，免征契税。</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《河南省人民代表大会常务委员会关于河南省契税适用税率等事项的决定》第二条第二项规定，因不可抗力灭失住房，重新承受住房权属的，免征契税。</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政策要求：</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1.</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仅限于住房。</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2.</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不可抗力是不能预见、不能避免且不能克服的客观情况。</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享受减免流程</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sz="2800" dirty="0">
                <a:solidFill>
                  <a:schemeClr val="accent2"/>
                </a:solidFill>
                <a:latin typeface="宋体" panose="02010600030101010101" pitchFamily="2" charset="-122"/>
                <a:ea typeface="宋体" panose="02010600030101010101" pitchFamily="2" charset="-122"/>
                <a:sym typeface="+mn-ea"/>
              </a:rPr>
              <a:t>不动产交易大厅提交有关证明材料享受减免，</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优惠代码为15011717。</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endParaRPr lang="en-US" altLang="zh-CN" sz="32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3200" kern="1200" dirty="0">
                <a:solidFill>
                  <a:schemeClr val="accent2"/>
                </a:solidFill>
                <a:latin typeface="微软雅黑" panose="020B0503020204020204" charset="-122"/>
                <a:ea typeface="微软雅黑" panose="020B0503020204020204" charset="-122"/>
                <a:cs typeface="+mn-cs"/>
              </a:rPr>
              <a:t>                       </a:t>
            </a:r>
            <a:endParaRPr lang="zh-CN" altLang="en-US" sz="2400" kern="1200" dirty="0">
              <a:solidFill>
                <a:schemeClr val="accent2"/>
              </a:solidFill>
              <a:latin typeface="微软雅黑" panose="020B0503020204020204" charset="-122"/>
              <a:ea typeface="微软雅黑" panose="020B0503020204020204" charset="-122"/>
              <a:cs typeface="+mn-cs"/>
            </a:endParaRPr>
          </a:p>
        </p:txBody>
      </p:sp>
    </p:spTree>
  </p:cSld>
  <p:clrMapOvr>
    <a:masterClrMapping/>
  </p:clrMapOvr>
  <p:transition spd="slow">
    <p:push dir="u"/>
  </p:transition>
  <p:timing>
    <p:tnLst>
      <p:par>
        <p:cTn id="1" dur="indefinite" restart="never" nodeType="tmRoot"/>
      </p:par>
    </p:tnLst>
    <p:bldLst>
      <p:bldP spid="15361" grpId="0" uiExpand="1" build="p"/>
      <p:bldP spid="15361"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xfrm>
            <a:off x="547688" y="1289050"/>
            <a:ext cx="10972800" cy="6167438"/>
          </a:xfrm>
          <a:noFill/>
          <a:ln>
            <a:noFill/>
          </a:ln>
        </p:spPr>
        <p:txBody>
          <a:bodyPr anchor="t" anchorCtr="0"/>
          <a:p>
            <a:pPr marL="0" indent="0" defTabSz="1219200">
              <a:buFont typeface="Arial" panose="020B0604020202020204" pitchFamily="34" charset="0"/>
              <a:buNone/>
            </a:pPr>
            <a:r>
              <a:rPr lang="en-US" altLang="zh-CN" sz="2800" kern="1200" dirty="0">
                <a:solidFill>
                  <a:schemeClr val="accent2"/>
                </a:solidFill>
                <a:latin typeface="微软雅黑" panose="020B0503020204020204" charset="-122"/>
                <a:ea typeface="微软雅黑" panose="020B0503020204020204" charset="-122"/>
                <a:cs typeface="+mn-cs"/>
              </a:rPr>
              <a:t> </a:t>
            </a:r>
            <a:r>
              <a:rPr lang="en-US" altLang="zh-CN" sz="2800" kern="1200" dirty="0">
                <a:solidFill>
                  <a:schemeClr val="accent2"/>
                </a:solidFill>
                <a:latin typeface="东文宋体" charset="0"/>
                <a:ea typeface="东文宋体" charset="0"/>
                <a:cs typeface="+mn-cs"/>
              </a:rPr>
              <a:t>●</a:t>
            </a:r>
            <a:r>
              <a:rPr lang="zh-CN" altLang="en-US" sz="2800" kern="1200" dirty="0">
                <a:solidFill>
                  <a:schemeClr val="accent2"/>
                </a:solidFill>
                <a:latin typeface="微软雅黑" panose="020B0503020204020204" charset="-122"/>
                <a:ea typeface="微软雅黑" panose="020B0503020204020204" charset="-122"/>
                <a:cs typeface="+mn-cs"/>
              </a:rPr>
              <a:t>抢险救灾物资运输运费结算凭证免征印花税</a:t>
            </a:r>
            <a:endParaRPr lang="zh-CN" altLang="en-US" sz="28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政策规定</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：《国家税务总局关于货运凭证征收印花税几个具体问题的通知》（国税发〔1990〕173号）规定，凡附有县级以上(含县级)人民政府抢险救灾物资运输证明文件的运费结算凭证，免纳印花税。</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享受减免流程</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altLang="en-US" sz="2800" dirty="0">
                <a:solidFill>
                  <a:schemeClr val="accent2"/>
                </a:solidFill>
                <a:latin typeface="宋体" panose="02010600030101010101" pitchFamily="2" charset="-122"/>
                <a:ea typeface="宋体" panose="02010600030101010101" pitchFamily="2" charset="-122"/>
                <a:sym typeface="+mn-ea"/>
              </a:rPr>
              <a:t>《国家税务总局关于城镇土地使用税等“六税一费”优惠事项资料留存备查的公告》（国家税务总局公告</a:t>
            </a:r>
            <a:r>
              <a:rPr lang="en-US" altLang="zh-CN" sz="2800" dirty="0">
                <a:solidFill>
                  <a:schemeClr val="accent2"/>
                </a:solidFill>
                <a:latin typeface="宋体" panose="02010600030101010101" pitchFamily="2" charset="-122"/>
                <a:ea typeface="宋体" panose="02010600030101010101" pitchFamily="2" charset="-122"/>
                <a:sym typeface="+mn-ea"/>
              </a:rPr>
              <a:t>2019</a:t>
            </a:r>
            <a:r>
              <a:rPr lang="zh-CN" altLang="en-US" sz="2800" dirty="0">
                <a:solidFill>
                  <a:schemeClr val="accent2"/>
                </a:solidFill>
                <a:latin typeface="宋体" panose="02010600030101010101" pitchFamily="2" charset="-122"/>
                <a:ea typeface="宋体" panose="02010600030101010101" pitchFamily="2" charset="-122"/>
                <a:sym typeface="+mn-ea"/>
              </a:rPr>
              <a:t>年第</a:t>
            </a:r>
            <a:r>
              <a:rPr lang="en-US" altLang="zh-CN" sz="2800" dirty="0">
                <a:solidFill>
                  <a:schemeClr val="accent2"/>
                </a:solidFill>
                <a:latin typeface="宋体" panose="02010600030101010101" pitchFamily="2" charset="-122"/>
                <a:ea typeface="宋体" panose="02010600030101010101" pitchFamily="2" charset="-122"/>
                <a:sym typeface="+mn-ea"/>
              </a:rPr>
              <a:t>21</a:t>
            </a:r>
            <a:r>
              <a:rPr lang="zh-CN" altLang="en-US" sz="2800" dirty="0">
                <a:solidFill>
                  <a:schemeClr val="accent2"/>
                </a:solidFill>
                <a:latin typeface="宋体" panose="02010600030101010101" pitchFamily="2" charset="-122"/>
                <a:ea typeface="宋体" panose="02010600030101010101" pitchFamily="2" charset="-122"/>
                <a:sym typeface="+mn-ea"/>
              </a:rPr>
              <a:t>号）规定，“自行判定、申报享受、留存备查”方式享受优惠。</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留存备查资料</a:t>
            </a:r>
            <a:r>
              <a:rPr 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a:t>
            </a:r>
            <a:r>
              <a:rPr lang="zh-CN" altLang="en-US" sz="2800"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附有县级以上(含县级)人民政府抢险救灾物资运输证明文件的运费结算凭证。</a:t>
            </a:r>
            <a:endParaRPr lang="zh-CN" altLang="en-US" sz="2800" dirty="0">
              <a:solidFill>
                <a:schemeClr val="accent2"/>
              </a:solidFill>
              <a:latin typeface="宋体" panose="02010600030101010101" pitchFamily="2" charset="-122"/>
              <a:ea typeface="宋体" panose="02010600030101010101" pitchFamily="2" charset="-122"/>
              <a:cs typeface="宋体" panose="02010600030101010101" pitchFamily="2" charset="-122"/>
              <a:sym typeface="+mn-ea"/>
            </a:endParaRPr>
          </a:p>
          <a:p>
            <a:pPr marL="0" algn="l" defTabSz="1219200">
              <a:buClrTx/>
              <a:buSzTx/>
              <a:buFont typeface="Arial" panose="020B0604020202020204" pitchFamily="34" charset="0"/>
              <a:buNone/>
            </a:pPr>
            <a:r>
              <a:rPr lang="en-US" altLang="zh-CN"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    </a:t>
            </a:r>
            <a:r>
              <a:rPr lang="zh-CN" altLang="en-US" sz="2800" b="1"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申报操作：</a:t>
            </a:r>
            <a:r>
              <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rPr>
              <a:t>印花税税源信息采集中修改相关税源信息，增加优惠项目，优惠代码为09121301。</a:t>
            </a:r>
            <a:endParaRPr lang="zh-CN" altLang="en-US" sz="2800" kern="12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a:p>
            <a:pPr marL="0" indent="0" defTabSz="1219200">
              <a:buFont typeface="Arial" panose="020B0604020202020204" pitchFamily="34" charset="0"/>
              <a:buNone/>
            </a:pPr>
            <a:endParaRPr lang="en-US" altLang="zh-CN" sz="3200" kern="1200" dirty="0">
              <a:solidFill>
                <a:schemeClr val="accent2"/>
              </a:solidFill>
              <a:latin typeface="微软雅黑" panose="020B0503020204020204" charset="-122"/>
              <a:ea typeface="微软雅黑" panose="020B0503020204020204" charset="-122"/>
              <a:cs typeface="+mn-cs"/>
            </a:endParaRPr>
          </a:p>
          <a:p>
            <a:pPr marL="0" indent="0" defTabSz="1219200">
              <a:buFont typeface="Arial" panose="020B0604020202020204" pitchFamily="34" charset="0"/>
              <a:buNone/>
            </a:pPr>
            <a:r>
              <a:rPr lang="en-US" altLang="zh-CN" sz="3200" kern="1200" dirty="0">
                <a:solidFill>
                  <a:schemeClr val="accent2"/>
                </a:solidFill>
                <a:latin typeface="微软雅黑" panose="020B0503020204020204" charset="-122"/>
                <a:ea typeface="微软雅黑" panose="020B0503020204020204" charset="-122"/>
                <a:cs typeface="+mn-cs"/>
              </a:rPr>
              <a:t>                       </a:t>
            </a:r>
            <a:endParaRPr lang="zh-CN" altLang="en-US" sz="2400" kern="1200" dirty="0">
              <a:solidFill>
                <a:schemeClr val="accent2"/>
              </a:solidFill>
              <a:latin typeface="微软雅黑" panose="020B0503020204020204" charset="-122"/>
              <a:ea typeface="微软雅黑" panose="020B0503020204020204" charset="-122"/>
              <a:cs typeface="+mn-cs"/>
            </a:endParaRPr>
          </a:p>
        </p:txBody>
      </p:sp>
    </p:spTree>
  </p:cSld>
  <p:clrMapOvr>
    <a:masterClrMapping/>
  </p:clrMapOvr>
  <p:transition spd="slow">
    <p:push dir="u"/>
  </p:transition>
  <p:timing>
    <p:tnLst>
      <p:par>
        <p:cTn id="1" dur="indefinite" restart="never" nodeType="tmRoot"/>
      </p:par>
    </p:tnLst>
    <p:bldLst>
      <p:bldP spid="15361" grpId="0" uiExpand="1" build="p"/>
      <p:bldP spid="15361" grpId="1" build="p"/>
    </p:bldLst>
  </p:timing>
</p:sld>
</file>

<file path=ppt/tags/tag1.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1_Office 主题">
  <a:themeElements>
    <a:clrScheme name="自定义 2">
      <a:dk1>
        <a:srgbClr val="FFFFFF"/>
      </a:dk1>
      <a:lt1>
        <a:srgbClr val="FFFFFF"/>
      </a:lt1>
      <a:dk2>
        <a:srgbClr val="0070C0"/>
      </a:dk2>
      <a:lt2>
        <a:srgbClr val="009999"/>
      </a:lt2>
      <a:accent1>
        <a:srgbClr val="0070C0"/>
      </a:accent1>
      <a:accent2>
        <a:srgbClr val="434343"/>
      </a:accent2>
      <a:accent3>
        <a:srgbClr val="FFFFFF"/>
      </a:accent3>
      <a:accent4>
        <a:srgbClr val="0070C0"/>
      </a:accent4>
      <a:accent5>
        <a:srgbClr val="FFC000"/>
      </a:accent5>
      <a:accent6>
        <a:srgbClr val="00B0F0"/>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0">
          <a:schemeClr val="accent3"/>
        </a:lnRef>
        <a:fillRef idx="3">
          <a:schemeClr val="accent3"/>
        </a:fillRef>
        <a:effectRef idx="3">
          <a:schemeClr val="accent3"/>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Words>
  <Application>WPS 演示</Application>
  <PresentationFormat>宽屏</PresentationFormat>
  <Paragraphs>61</Paragraphs>
  <Slides>7</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7</vt:i4>
      </vt:variant>
    </vt:vector>
  </HeadingPairs>
  <TitlesOfParts>
    <vt:vector size="18" baseType="lpstr">
      <vt:lpstr>Arial</vt:lpstr>
      <vt:lpstr>宋体</vt:lpstr>
      <vt:lpstr>Wingdings</vt:lpstr>
      <vt:lpstr>微软雅黑</vt:lpstr>
      <vt:lpstr>黑体</vt:lpstr>
      <vt:lpstr>Segoe UI</vt:lpstr>
      <vt:lpstr>Segoe UI</vt:lpstr>
      <vt:lpstr>Calibri</vt:lpstr>
      <vt:lpstr>东文宋体</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hn14100000318</dc:creator>
  <cp:lastModifiedBy>黄宁</cp:lastModifiedBy>
  <cp:revision>17</cp:revision>
  <dcterms:created xsi:type="dcterms:W3CDTF">2021-08-09T09:37:00Z</dcterms:created>
  <dcterms:modified xsi:type="dcterms:W3CDTF">2021-08-11T01:47:25Z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6F6259740BB24596B4D10A0115C3B88D</vt:lpwstr>
  </property>
</Properties>
</file>