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handoutMasterIdLst>
    <p:handoutMasterId r:id="rId25"/>
  </p:handoutMasterIdLst>
  <p:sldIdLst>
    <p:sldId id="362" r:id="rId3"/>
    <p:sldId id="363" r:id="rId5"/>
    <p:sldId id="387" r:id="rId6"/>
    <p:sldId id="370" r:id="rId7"/>
    <p:sldId id="365" r:id="rId8"/>
    <p:sldId id="388" r:id="rId9"/>
    <p:sldId id="390" r:id="rId10"/>
    <p:sldId id="391" r:id="rId11"/>
    <p:sldId id="389" r:id="rId12"/>
    <p:sldId id="392" r:id="rId13"/>
    <p:sldId id="393" r:id="rId14"/>
    <p:sldId id="395" r:id="rId15"/>
    <p:sldId id="396" r:id="rId16"/>
    <p:sldId id="397" r:id="rId17"/>
    <p:sldId id="398" r:id="rId18"/>
    <p:sldId id="394" r:id="rId19"/>
    <p:sldId id="399" r:id="rId20"/>
    <p:sldId id="402" r:id="rId21"/>
    <p:sldId id="403" r:id="rId22"/>
    <p:sldId id="400" r:id="rId23"/>
    <p:sldId id="401"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79B0"/>
    <a:srgbClr val="1C45C1"/>
    <a:srgbClr val="4F7EFF"/>
    <a:srgbClr val="E1EBF7"/>
    <a:srgbClr val="3E60CE"/>
    <a:srgbClr val="DF2123"/>
    <a:srgbClr val="F49E00"/>
    <a:srgbClr val="4256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83"/>
    <p:restoredTop sz="96271"/>
  </p:normalViewPr>
  <p:slideViewPr>
    <p:cSldViewPr snapToGrid="0" snapToObjects="1">
      <p:cViewPr varScale="1">
        <p:scale>
          <a:sx n="98" d="100"/>
          <a:sy n="98" d="100"/>
        </p:scale>
        <p:origin x="208" y="75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snapToGrid="0" snapToObjects="1">
      <p:cViewPr varScale="1">
        <p:scale>
          <a:sx n="95" d="100"/>
          <a:sy n="95" d="100"/>
        </p:scale>
        <p:origin x="2504" y="19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handoutMaster" Target="handoutMasters/handoutMaster1.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4B3C7D-7ED1-A34F-BCFC-1C01389AE58C}" type="datetimeFigureOut">
              <a:rPr kumimoji="1" lang="zh-CN" altLang="en-US" smtClean="0"/>
            </a:fld>
            <a:endParaRPr kumimoji="1"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5" name="幻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CED8CE-3D9F-CA47-A17E-9AD879C3B1C0}"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ACF2CF-5EF1-D24F-8F8B-C67282AA038A}" type="datetimeFigureOut">
              <a:rPr kumimoji="1" lang="zh-CN" altLang="en-US" smtClean="0"/>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F70782-008B-5B48-B01C-A994AC4AA046}"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rgbClr val="E1EBF7">
            <a:alpha val="40000"/>
          </a:srgbClr>
        </a:solidFill>
        <a:effectLst/>
      </p:bgPr>
    </p:bg>
    <p:spTree>
      <p:nvGrpSpPr>
        <p:cNvPr id="1" name=""/>
        <p:cNvGrpSpPr/>
        <p:nvPr/>
      </p:nvGrpSpPr>
      <p:grpSpPr>
        <a:xfrm>
          <a:off x="0" y="0"/>
          <a:ext cx="0" cy="0"/>
          <a:chOff x="0" y="0"/>
          <a:chExt cx="0" cy="0"/>
        </a:xfrm>
      </p:grpSpPr>
      <p:sp>
        <p:nvSpPr>
          <p:cNvPr id="2" name="矩形 1"/>
          <p:cNvSpPr/>
          <p:nvPr userDrawn="1"/>
        </p:nvSpPr>
        <p:spPr>
          <a:xfrm>
            <a:off x="3695700" y="381000"/>
            <a:ext cx="8278984" cy="45719"/>
          </a:xfrm>
          <a:prstGeom prst="rect">
            <a:avLst/>
          </a:prstGeom>
          <a:solidFill>
            <a:srgbClr val="3E6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同心圆 3"/>
          <p:cNvSpPr/>
          <p:nvPr userDrawn="1"/>
        </p:nvSpPr>
        <p:spPr>
          <a:xfrm>
            <a:off x="-169616" y="-57150"/>
            <a:ext cx="698500" cy="698500"/>
          </a:xfrm>
          <a:prstGeom prst="donut">
            <a:avLst>
              <a:gd name="adj" fmla="val 14720"/>
            </a:avLst>
          </a:prstGeom>
          <a:solidFill>
            <a:srgbClr val="EC79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5" name="同心圆 4"/>
          <p:cNvSpPr/>
          <p:nvPr userDrawn="1"/>
        </p:nvSpPr>
        <p:spPr>
          <a:xfrm>
            <a:off x="217316" y="292099"/>
            <a:ext cx="406401" cy="406401"/>
          </a:xfrm>
          <a:prstGeom prst="donut">
            <a:avLst>
              <a:gd name="adj" fmla="val 14720"/>
            </a:avLst>
          </a:prstGeom>
          <a:solidFill>
            <a:srgbClr val="4F7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pic>
        <p:nvPicPr>
          <p:cNvPr id="2569" name="Picture 521" descr="C:\Users\Administrator\Desktop\5.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7170" y="-122555"/>
            <a:ext cx="2388235" cy="20523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2" name="Picture 521" descr="C:\Users\Administrator\Desktop\5.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7170" y="-122555"/>
            <a:ext cx="2388235" cy="20523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项内容">
    <p:spTree>
      <p:nvGrpSpPr>
        <p:cNvPr id="1" name=""/>
        <p:cNvGrpSpPr/>
        <p:nvPr/>
      </p:nvGrpSpPr>
      <p:grpSpPr>
        <a:xfrm>
          <a:off x="0" y="0"/>
          <a:ext cx="0" cy="0"/>
          <a:chOff x="0" y="0"/>
          <a:chExt cx="0" cy="0"/>
        </a:xfrm>
      </p:grpSpPr>
      <p:pic>
        <p:nvPicPr>
          <p:cNvPr id="2" name="Picture 521" descr="C:\Users\Administrator\Desktop\5.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7170" y="-122555"/>
            <a:ext cx="2388235" cy="20523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pic>
        <p:nvPicPr>
          <p:cNvPr id="2" name="Picture 521" descr="C:\Users\Administrator\Desktop\5.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7170" y="-122555"/>
            <a:ext cx="2388235" cy="20523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2" name="Picture 521" descr="C:\Users\Administrator\Desktop\5.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7170" y="-122555"/>
            <a:ext cx="2388235" cy="20523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8" name="内容占位符 2"/>
          <p:cNvSpPr>
            <a:spLocks noGrp="1"/>
          </p:cNvSpPr>
          <p:nvPr>
            <p:ph idx="1"/>
          </p:nvPr>
        </p:nvSpPr>
        <p:spPr>
          <a:xfrm>
            <a:off x="527381" y="1220755"/>
            <a:ext cx="10972800" cy="6034617"/>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圆角矩形 2"/>
          <p:cNvSpPr/>
          <p:nvPr userDrawn="1"/>
        </p:nvSpPr>
        <p:spPr>
          <a:xfrm>
            <a:off x="143339" y="836712"/>
            <a:ext cx="11905323" cy="5856651"/>
          </a:xfrm>
          <a:prstGeom prst="roundRect">
            <a:avLst>
              <a:gd name="adj" fmla="val 5102"/>
            </a:avLst>
          </a:prstGeom>
          <a:solidFill>
            <a:srgbClr val="FFFFFF">
              <a:alpha val="89804"/>
            </a:srgb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6" name="Picture 521" descr="C:\Users\Administrator\Desktop\5.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03251" cy="14674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pu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6.xml"/><Relationship Id="rId2" Type="http://schemas.openxmlformats.org/officeDocument/2006/relationships/image" Target="../media/image6.wmf"/><Relationship Id="rId1"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xml"/><Relationship Id="rId2" Type="http://schemas.openxmlformats.org/officeDocument/2006/relationships/image" Target="../media/image5.jpeg"/><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1EBF7">
            <a:alpha val="40000"/>
          </a:srgbClr>
        </a:solidFill>
        <a:effectLst/>
      </p:bgPr>
    </p:bg>
    <p:spTree>
      <p:nvGrpSpPr>
        <p:cNvPr id="1" name=""/>
        <p:cNvGrpSpPr/>
        <p:nvPr/>
      </p:nvGrpSpPr>
      <p:grpSpPr>
        <a:xfrm>
          <a:off x="0" y="0"/>
          <a:ext cx="0" cy="0"/>
          <a:chOff x="0" y="0"/>
          <a:chExt cx="0" cy="0"/>
        </a:xfrm>
      </p:grpSpPr>
      <p:sp>
        <p:nvSpPr>
          <p:cNvPr id="2" name="矩形 1"/>
          <p:cNvSpPr/>
          <p:nvPr/>
        </p:nvSpPr>
        <p:spPr>
          <a:xfrm>
            <a:off x="0" y="-1"/>
            <a:ext cx="12192000" cy="4738255"/>
          </a:xfrm>
          <a:prstGeom prst="rect">
            <a:avLst/>
          </a:prstGeom>
          <a:solidFill>
            <a:srgbClr val="3E6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同心圆 3"/>
          <p:cNvSpPr/>
          <p:nvPr/>
        </p:nvSpPr>
        <p:spPr>
          <a:xfrm>
            <a:off x="9739756" y="1901536"/>
            <a:ext cx="3671454" cy="3671454"/>
          </a:xfrm>
          <a:prstGeom prst="donut">
            <a:avLst>
              <a:gd name="adj" fmla="val 14720"/>
            </a:avLst>
          </a:prstGeom>
          <a:solidFill>
            <a:srgbClr val="4F7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5" name="椭圆 4"/>
          <p:cNvSpPr/>
          <p:nvPr/>
        </p:nvSpPr>
        <p:spPr>
          <a:xfrm>
            <a:off x="6096000" y="308268"/>
            <a:ext cx="2847104" cy="2847104"/>
          </a:xfrm>
          <a:prstGeom prst="ellipse">
            <a:avLst/>
          </a:prstGeom>
          <a:solidFill>
            <a:srgbClr val="1C45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同心圆 2"/>
          <p:cNvSpPr/>
          <p:nvPr/>
        </p:nvSpPr>
        <p:spPr>
          <a:xfrm>
            <a:off x="7077424" y="-1773654"/>
            <a:ext cx="3671454" cy="3671454"/>
          </a:xfrm>
          <a:prstGeom prst="donut">
            <a:avLst>
              <a:gd name="adj" fmla="val 14720"/>
            </a:avLst>
          </a:prstGeom>
          <a:solidFill>
            <a:srgbClr val="EC79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9" name="文本框 8"/>
          <p:cNvSpPr txBox="1"/>
          <p:nvPr/>
        </p:nvSpPr>
        <p:spPr>
          <a:xfrm>
            <a:off x="163830" y="2202815"/>
            <a:ext cx="9423400" cy="2122805"/>
          </a:xfrm>
          <a:prstGeom prst="rect">
            <a:avLst/>
          </a:prstGeom>
          <a:noFill/>
        </p:spPr>
        <p:txBody>
          <a:bodyPr wrap="square" rtlCol="0">
            <a:spAutoFit/>
          </a:bodyPr>
          <a:lstStyle/>
          <a:p>
            <a:pPr algn="ctr"/>
            <a:r>
              <a:rPr kumimoji="1" lang="zh-CN" altLang="en-US" sz="6600" dirty="0">
                <a:solidFill>
                  <a:schemeClr val="bg1"/>
                </a:solidFill>
              </a:rPr>
              <a:t>支持灾后恢复重建</a:t>
            </a:r>
            <a:endParaRPr kumimoji="1" lang="zh-CN" altLang="en-US" sz="6600" dirty="0">
              <a:solidFill>
                <a:schemeClr val="bg1"/>
              </a:solidFill>
            </a:endParaRPr>
          </a:p>
          <a:p>
            <a:pPr algn="ctr"/>
            <a:r>
              <a:rPr kumimoji="1" lang="zh-CN" altLang="en-US" sz="6600" dirty="0">
                <a:solidFill>
                  <a:schemeClr val="bg1"/>
                </a:solidFill>
              </a:rPr>
              <a:t>企业所得税政策解读</a:t>
            </a:r>
            <a:endParaRPr kumimoji="1" lang="en-US" altLang="zh-CN" sz="6600" dirty="0">
              <a:solidFill>
                <a:schemeClr val="bg1"/>
              </a:solidFill>
            </a:endParaRPr>
          </a:p>
        </p:txBody>
      </p:sp>
      <p:sp>
        <p:nvSpPr>
          <p:cNvPr id="11" name="文本框 10"/>
          <p:cNvSpPr txBox="1"/>
          <p:nvPr/>
        </p:nvSpPr>
        <p:spPr>
          <a:xfrm>
            <a:off x="1191713" y="5087159"/>
            <a:ext cx="2926080" cy="365760"/>
          </a:xfrm>
          <a:prstGeom prst="rect">
            <a:avLst/>
          </a:prstGeom>
          <a:noFill/>
        </p:spPr>
        <p:txBody>
          <a:bodyPr wrap="none" rtlCol="0">
            <a:spAutoFit/>
          </a:bodyPr>
          <a:lstStyle/>
          <a:p>
            <a:r>
              <a:rPr kumimoji="1" lang="zh-CN" altLang="en-US" dirty="0">
                <a:solidFill>
                  <a:srgbClr val="1C45C1"/>
                </a:solidFill>
              </a:rPr>
              <a:t>国家税务总局河南省税务局</a:t>
            </a:r>
            <a:endParaRPr kumimoji="1" lang="zh-CN" altLang="en-US" dirty="0">
              <a:solidFill>
                <a:srgbClr val="1C45C1"/>
              </a:solidFill>
            </a:endParaRPr>
          </a:p>
        </p:txBody>
      </p:sp>
      <p:sp>
        <p:nvSpPr>
          <p:cNvPr id="12" name="文本框 11"/>
          <p:cNvSpPr txBox="1"/>
          <p:nvPr/>
        </p:nvSpPr>
        <p:spPr>
          <a:xfrm>
            <a:off x="5311969" y="5087159"/>
            <a:ext cx="1275080" cy="365760"/>
          </a:xfrm>
          <a:prstGeom prst="rect">
            <a:avLst/>
          </a:prstGeom>
          <a:noFill/>
        </p:spPr>
        <p:txBody>
          <a:bodyPr wrap="none" rtlCol="0">
            <a:spAutoFit/>
          </a:bodyPr>
          <a:lstStyle/>
          <a:p>
            <a:r>
              <a:rPr kumimoji="1" lang="en-US" dirty="0">
                <a:solidFill>
                  <a:srgbClr val="1C45C1"/>
                </a:solidFill>
              </a:rPr>
              <a:t>2020</a:t>
            </a:r>
            <a:r>
              <a:rPr kumimoji="1" lang="zh-CN" altLang="en-US" dirty="0">
                <a:solidFill>
                  <a:srgbClr val="1C45C1"/>
                </a:solidFill>
              </a:rPr>
              <a:t>年</a:t>
            </a:r>
            <a:r>
              <a:rPr kumimoji="1" lang="en-US" altLang="zh-CN" dirty="0">
                <a:solidFill>
                  <a:srgbClr val="1C45C1"/>
                </a:solidFill>
              </a:rPr>
              <a:t>8</a:t>
            </a:r>
            <a:r>
              <a:rPr kumimoji="1" lang="zh-CN" altLang="en-US" dirty="0">
                <a:solidFill>
                  <a:srgbClr val="1C45C1"/>
                </a:solidFill>
              </a:rPr>
              <a:t>月</a:t>
            </a:r>
            <a:endParaRPr kumimoji="1" lang="zh-CN" altLang="en-US" dirty="0">
              <a:solidFill>
                <a:srgbClr val="1C45C1"/>
              </a:solidFill>
            </a:endParaRPr>
          </a:p>
        </p:txBody>
      </p:sp>
      <p:pic>
        <p:nvPicPr>
          <p:cNvPr id="2569" name="Picture 521" descr="C:\Users\Administrator\Desktop\5.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215" y="-90805"/>
            <a:ext cx="2864485" cy="2460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ssolve">
                                      <p:cBhvr>
                                        <p:cTn id="13" dur="500"/>
                                        <p:tgtEl>
                                          <p:spTgt spid="3"/>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500"/>
                                        <p:tgtEl>
                                          <p:spTgt spid="9"/>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linds(horizontal)">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3" grpId="0" animBg="1"/>
      <p:bldP spid="9"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90165" y="639445"/>
            <a:ext cx="3535680" cy="822960"/>
          </a:xfrm>
          <a:prstGeom prst="rect">
            <a:avLst/>
          </a:prstGeom>
          <a:noFill/>
        </p:spPr>
        <p:txBody>
          <a:bodyPr wrap="none" rtlCol="0">
            <a:spAutoFit/>
          </a:bodyPr>
          <a:lstStyle/>
          <a:p>
            <a:pPr algn="l"/>
            <a:r>
              <a:rPr kumimoji="1" lang="zh-CN" altLang="en-US" sz="2400" dirty="0">
                <a:solidFill>
                  <a:srgbClr val="3E60CE"/>
                </a:solidFill>
                <a:latin typeface="+mj-ea"/>
              </a:rPr>
              <a:t>资产损失</a:t>
            </a:r>
            <a:r>
              <a:rPr kumimoji="1" lang="zh-CN" altLang="en-US" sz="2400" dirty="0">
                <a:solidFill>
                  <a:srgbClr val="3E60CE"/>
                </a:solidFill>
                <a:latin typeface="+mj-ea"/>
                <a:sym typeface="+mn-ea"/>
              </a:rPr>
              <a:t>留存备查资料：</a:t>
            </a:r>
            <a:endParaRPr kumimoji="1" lang="zh-CN" altLang="en-US" sz="2400" dirty="0">
              <a:solidFill>
                <a:srgbClr val="3E60CE"/>
              </a:solidFill>
              <a:latin typeface="+mj-ea"/>
            </a:endParaRPr>
          </a:p>
          <a:p>
            <a:endParaRPr kumimoji="1" lang="zh-CN" altLang="en-US" sz="2400" dirty="0">
              <a:solidFill>
                <a:srgbClr val="3E60CE"/>
              </a:solidFill>
              <a:latin typeface="+mj-ea"/>
            </a:endParaRPr>
          </a:p>
        </p:txBody>
      </p:sp>
      <p:sp>
        <p:nvSpPr>
          <p:cNvPr id="3" name="文本框 2"/>
          <p:cNvSpPr txBox="1"/>
          <p:nvPr/>
        </p:nvSpPr>
        <p:spPr>
          <a:xfrm>
            <a:off x="1077595" y="1462405"/>
            <a:ext cx="10229215" cy="4754880"/>
          </a:xfrm>
          <a:prstGeom prst="rect">
            <a:avLst/>
          </a:prstGeom>
          <a:noFill/>
        </p:spPr>
        <p:txBody>
          <a:bodyPr wrap="square" rtlCol="0">
            <a:spAutoFit/>
          </a:bodyPr>
          <a:lstStyle/>
          <a:p>
            <a:pPr algn="l" fontAlgn="auto">
              <a:lnSpc>
                <a:spcPct val="150000"/>
              </a:lnSpc>
            </a:pPr>
            <a:r>
              <a:rPr lang="zh-CN" altLang="en-US" sz="2400">
                <a:solidFill>
                  <a:srgbClr val="404040"/>
                </a:solidFill>
                <a:latin typeface="黑体" panose="02010609060101010101" charset="-122"/>
                <a:ea typeface="黑体" panose="02010609060101010101" charset="-122"/>
                <a:sym typeface="+mn-lt"/>
              </a:rPr>
              <a:t>外部证据：</a:t>
            </a:r>
            <a:endParaRPr lang="zh-CN" altLang="en-US" sz="2400">
              <a:solidFill>
                <a:srgbClr val="404040"/>
              </a:solidFill>
              <a:latin typeface="黑体" panose="02010609060101010101" charset="-122"/>
              <a:ea typeface="黑体" panose="02010609060101010101"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（一）司法机关的判决或者裁定；</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（二）公安机关的立案结案证明、回复；</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（三）工商部门出具的注销、吊销及停业证明；</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（四）企业的破产清算公告或清偿文件；</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（五）行政机关的公文；</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FF0000"/>
                </a:solidFill>
                <a:latin typeface="宋体" panose="02010600030101010101" pitchFamily="2" charset="-122"/>
                <a:ea typeface="宋体" panose="02010600030101010101" pitchFamily="2" charset="-122"/>
                <a:sym typeface="+mn-lt"/>
              </a:rPr>
              <a:t>（六）专业技术部门的鉴定报告；（已取消，由企业申明取代）</a:t>
            </a:r>
            <a:endParaRPr lang="zh-CN" altLang="en-US" sz="2200">
              <a:solidFill>
                <a:srgbClr val="FF000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FF0000"/>
                </a:solidFill>
                <a:latin typeface="宋体" panose="02010600030101010101" pitchFamily="2" charset="-122"/>
                <a:ea typeface="宋体" panose="02010600030101010101" pitchFamily="2" charset="-122"/>
                <a:sym typeface="+mn-lt"/>
              </a:rPr>
              <a:t>（七）具有法定资质的中介机构的经济鉴定证明；（已取消，由企业申明取代）</a:t>
            </a:r>
            <a:endParaRPr lang="zh-CN" altLang="en-US" sz="2200">
              <a:solidFill>
                <a:srgbClr val="FF000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（八）仲裁机构的仲裁文书；</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（九）保险公司对投保资产出具的出险调查单、理赔计算单等保险单据；</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（十）符合法律规定的其他证据。</a:t>
            </a:r>
            <a:endParaRPr lang="zh-CN" altLang="en-US" sz="2200">
              <a:solidFill>
                <a:srgbClr val="404040"/>
              </a:solidFill>
              <a:latin typeface="宋体" panose="02010600030101010101" pitchFamily="2" charset="-122"/>
              <a:ea typeface="宋体" panose="02010600030101010101" pitchFamily="2" charset="-122"/>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90165" y="639445"/>
            <a:ext cx="3535680" cy="822960"/>
          </a:xfrm>
          <a:prstGeom prst="rect">
            <a:avLst/>
          </a:prstGeom>
          <a:noFill/>
        </p:spPr>
        <p:txBody>
          <a:bodyPr wrap="none" rtlCol="0">
            <a:spAutoFit/>
          </a:bodyPr>
          <a:lstStyle/>
          <a:p>
            <a:pPr algn="l"/>
            <a:r>
              <a:rPr kumimoji="1" lang="zh-CN" altLang="en-US" sz="2400" dirty="0">
                <a:solidFill>
                  <a:srgbClr val="3E60CE"/>
                </a:solidFill>
                <a:latin typeface="+mj-ea"/>
              </a:rPr>
              <a:t>资产损失</a:t>
            </a:r>
            <a:r>
              <a:rPr kumimoji="1" lang="zh-CN" altLang="en-US" sz="2400" dirty="0">
                <a:solidFill>
                  <a:srgbClr val="3E60CE"/>
                </a:solidFill>
                <a:latin typeface="+mj-ea"/>
                <a:sym typeface="+mn-ea"/>
              </a:rPr>
              <a:t>留存备查资料：</a:t>
            </a:r>
            <a:endParaRPr kumimoji="1" lang="zh-CN" altLang="en-US" sz="2400" dirty="0">
              <a:solidFill>
                <a:srgbClr val="3E60CE"/>
              </a:solidFill>
              <a:latin typeface="+mj-ea"/>
            </a:endParaRPr>
          </a:p>
          <a:p>
            <a:endParaRPr kumimoji="1" lang="zh-CN" altLang="en-US" sz="2400" dirty="0">
              <a:solidFill>
                <a:srgbClr val="3E60CE"/>
              </a:solidFill>
              <a:latin typeface="+mj-ea"/>
            </a:endParaRPr>
          </a:p>
        </p:txBody>
      </p:sp>
      <p:sp>
        <p:nvSpPr>
          <p:cNvPr id="3" name="文本框 2"/>
          <p:cNvSpPr txBox="1"/>
          <p:nvPr/>
        </p:nvSpPr>
        <p:spPr>
          <a:xfrm>
            <a:off x="1077595" y="1462405"/>
            <a:ext cx="10229215" cy="3931920"/>
          </a:xfrm>
          <a:prstGeom prst="rect">
            <a:avLst/>
          </a:prstGeom>
          <a:noFill/>
        </p:spPr>
        <p:txBody>
          <a:bodyPr wrap="square" rtlCol="0">
            <a:spAutoFit/>
          </a:bodyPr>
          <a:lstStyle/>
          <a:p>
            <a:pPr algn="l" fontAlgn="auto">
              <a:lnSpc>
                <a:spcPct val="150000"/>
              </a:lnSpc>
            </a:pPr>
            <a:r>
              <a:rPr lang="zh-CN" altLang="en-US" sz="2400">
                <a:solidFill>
                  <a:srgbClr val="404040"/>
                </a:solidFill>
                <a:latin typeface="黑体" panose="02010609060101010101" charset="-122"/>
                <a:ea typeface="黑体" panose="02010609060101010101" charset="-122"/>
                <a:sym typeface="+mn-lt"/>
              </a:rPr>
              <a:t>内部证据：</a:t>
            </a:r>
            <a:endParaRPr lang="zh-CN" altLang="en-US" sz="2400">
              <a:solidFill>
                <a:srgbClr val="404040"/>
              </a:solidFill>
              <a:latin typeface="黑体" panose="02010609060101010101" charset="-122"/>
              <a:ea typeface="黑体" panose="02010609060101010101"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（一）有关会计核算资料和原始凭证；</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（二）资产盘点表；</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（三）相关经济行为的业务合同；</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（四）企业内部技术鉴定部门的鉴定文件或资料；</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（五）企业内部核批文件及有关情况说明；</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（六）对责任人由于经营管理责任造成损失的责任认定及赔偿情况说明；</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（七）</a:t>
            </a:r>
            <a:r>
              <a:rPr lang="zh-CN" altLang="en-US" sz="2200" b="1">
                <a:solidFill>
                  <a:srgbClr val="404040"/>
                </a:solidFill>
                <a:latin typeface="宋体" panose="02010600030101010101" pitchFamily="2" charset="-122"/>
                <a:ea typeface="宋体" panose="02010600030101010101" pitchFamily="2" charset="-122"/>
                <a:sym typeface="+mn-lt"/>
              </a:rPr>
              <a:t>法定代表人、企业负责人和企业财务负责人对特定事项真实性承担法律责任的声明</a:t>
            </a:r>
            <a:r>
              <a:rPr lang="zh-CN" altLang="en-US" sz="2200">
                <a:solidFill>
                  <a:srgbClr val="404040"/>
                </a:solidFill>
                <a:latin typeface="宋体" panose="02010600030101010101" pitchFamily="2" charset="-122"/>
                <a:ea typeface="宋体" panose="02010600030101010101" pitchFamily="2" charset="-122"/>
                <a:sym typeface="+mn-lt"/>
              </a:rPr>
              <a:t>。</a:t>
            </a:r>
            <a:endParaRPr lang="zh-CN" altLang="en-US" sz="2200">
              <a:solidFill>
                <a:srgbClr val="404040"/>
              </a:solidFill>
              <a:latin typeface="宋体" panose="02010600030101010101" pitchFamily="2" charset="-122"/>
              <a:ea typeface="宋体" panose="02010600030101010101" pitchFamily="2" charset="-122"/>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90165" y="639445"/>
            <a:ext cx="3535680" cy="457200"/>
          </a:xfrm>
          <a:prstGeom prst="rect">
            <a:avLst/>
          </a:prstGeom>
          <a:noFill/>
        </p:spPr>
        <p:txBody>
          <a:bodyPr wrap="none" rtlCol="0">
            <a:spAutoFit/>
          </a:bodyPr>
          <a:lstStyle/>
          <a:p>
            <a:pPr algn="l"/>
            <a:r>
              <a:rPr kumimoji="1" lang="zh-CN" altLang="en-US" sz="2400" dirty="0">
                <a:solidFill>
                  <a:srgbClr val="3E60CE"/>
                </a:solidFill>
                <a:latin typeface="+mj-ea"/>
              </a:rPr>
              <a:t>资产损失</a:t>
            </a:r>
            <a:r>
              <a:rPr kumimoji="1" lang="zh-CN" altLang="en-US" sz="2400" dirty="0">
                <a:solidFill>
                  <a:srgbClr val="3E60CE"/>
                </a:solidFill>
                <a:latin typeface="+mj-ea"/>
                <a:sym typeface="+mn-ea"/>
              </a:rPr>
              <a:t>留存备查资料：</a:t>
            </a:r>
            <a:endParaRPr kumimoji="1" lang="zh-CN" altLang="en-US" sz="2400" dirty="0">
              <a:solidFill>
                <a:srgbClr val="3E60CE"/>
              </a:solidFill>
              <a:latin typeface="+mj-ea"/>
            </a:endParaRPr>
          </a:p>
        </p:txBody>
      </p:sp>
      <p:sp>
        <p:nvSpPr>
          <p:cNvPr id="3" name="文本框 2"/>
          <p:cNvSpPr txBox="1"/>
          <p:nvPr/>
        </p:nvSpPr>
        <p:spPr>
          <a:xfrm>
            <a:off x="1077595" y="1462405"/>
            <a:ext cx="10229215" cy="3108960"/>
          </a:xfrm>
          <a:prstGeom prst="rect">
            <a:avLst/>
          </a:prstGeom>
          <a:noFill/>
        </p:spPr>
        <p:txBody>
          <a:bodyPr wrap="square" rtlCol="0">
            <a:spAutoFit/>
          </a:bodyPr>
          <a:lstStyle/>
          <a:p>
            <a:pPr algn="l" fontAlgn="auto">
              <a:lnSpc>
                <a:spcPct val="150000"/>
              </a:lnSpc>
            </a:pPr>
            <a:r>
              <a:rPr lang="zh-CN" altLang="en-US" sz="2400">
                <a:solidFill>
                  <a:srgbClr val="404040"/>
                </a:solidFill>
                <a:latin typeface="黑体" panose="02010609060101010101" charset="-122"/>
                <a:ea typeface="黑体" panose="02010609060101010101" charset="-122"/>
                <a:sym typeface="+mn-lt"/>
              </a:rPr>
              <a:t> 存货报废、毁损或变质损失：</a:t>
            </a:r>
            <a:endParaRPr lang="zh-CN" altLang="en-US" sz="2400">
              <a:solidFill>
                <a:srgbClr val="404040"/>
              </a:solidFill>
              <a:latin typeface="黑体" panose="02010609060101010101" charset="-122"/>
              <a:ea typeface="黑体" panose="02010609060101010101"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（一）存货计税成本的确定依据；</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（二）企业内部关于存货报废、毁损、变质、残值情况说明及核销资料；</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（三）涉及责任人赔偿的，应当有赔偿情况说明；</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（四）该项损失数额较大的（指占企业该类资产计税成本10%以上，或减少当年应纳税所得、增加亏损10%以上），应有自行出具的有法定代表人、主要负责人和财务负责人签章证实有关损失的书面申明。</a:t>
            </a:r>
            <a:endParaRPr lang="zh-CN" altLang="en-US" sz="2200">
              <a:solidFill>
                <a:srgbClr val="404040"/>
              </a:solidFill>
              <a:latin typeface="宋体" panose="02010600030101010101" pitchFamily="2" charset="-122"/>
              <a:ea typeface="宋体" panose="02010600030101010101" pitchFamily="2" charset="-122"/>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90165" y="639445"/>
            <a:ext cx="3535680" cy="457200"/>
          </a:xfrm>
          <a:prstGeom prst="rect">
            <a:avLst/>
          </a:prstGeom>
          <a:noFill/>
        </p:spPr>
        <p:txBody>
          <a:bodyPr wrap="none" rtlCol="0">
            <a:spAutoFit/>
          </a:bodyPr>
          <a:lstStyle/>
          <a:p>
            <a:pPr algn="l"/>
            <a:r>
              <a:rPr kumimoji="1" lang="zh-CN" altLang="en-US" sz="2400" dirty="0">
                <a:solidFill>
                  <a:srgbClr val="3E60CE"/>
                </a:solidFill>
                <a:latin typeface="+mj-ea"/>
              </a:rPr>
              <a:t>资产损失</a:t>
            </a:r>
            <a:r>
              <a:rPr kumimoji="1" lang="zh-CN" altLang="en-US" sz="2400" dirty="0">
                <a:solidFill>
                  <a:srgbClr val="3E60CE"/>
                </a:solidFill>
                <a:latin typeface="+mj-ea"/>
                <a:sym typeface="+mn-ea"/>
              </a:rPr>
              <a:t>留存备查资料：</a:t>
            </a:r>
            <a:endParaRPr kumimoji="1" lang="zh-CN" altLang="en-US" sz="2400" dirty="0">
              <a:solidFill>
                <a:srgbClr val="3E60CE"/>
              </a:solidFill>
              <a:latin typeface="+mj-ea"/>
            </a:endParaRPr>
          </a:p>
        </p:txBody>
      </p:sp>
      <p:sp>
        <p:nvSpPr>
          <p:cNvPr id="3" name="文本框 2"/>
          <p:cNvSpPr txBox="1"/>
          <p:nvPr/>
        </p:nvSpPr>
        <p:spPr>
          <a:xfrm>
            <a:off x="1077595" y="1462405"/>
            <a:ext cx="10229215" cy="3520440"/>
          </a:xfrm>
          <a:prstGeom prst="rect">
            <a:avLst/>
          </a:prstGeom>
          <a:noFill/>
        </p:spPr>
        <p:txBody>
          <a:bodyPr wrap="square" rtlCol="0">
            <a:spAutoFit/>
          </a:bodyPr>
          <a:lstStyle/>
          <a:p>
            <a:pPr algn="l" fontAlgn="auto">
              <a:lnSpc>
                <a:spcPct val="150000"/>
              </a:lnSpc>
            </a:pPr>
            <a:r>
              <a:rPr lang="zh-CN" altLang="en-US" sz="2400">
                <a:solidFill>
                  <a:srgbClr val="404040"/>
                </a:solidFill>
                <a:latin typeface="黑体" panose="02010609060101010101" charset="-122"/>
                <a:ea typeface="黑体" panose="02010609060101010101" charset="-122"/>
                <a:sym typeface="+mn-lt"/>
              </a:rPr>
              <a:t> 固定资产报废、毁损损失：</a:t>
            </a:r>
            <a:endParaRPr lang="zh-CN" altLang="en-US" sz="2400">
              <a:solidFill>
                <a:srgbClr val="404040"/>
              </a:solidFill>
              <a:latin typeface="黑体" panose="02010609060101010101" charset="-122"/>
              <a:ea typeface="黑体" panose="02010609060101010101"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（一）固定资产的计税基础相关资料；</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（二）企业内部有关责任认定和核销资料；</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（三）企业内部有关部门出具的鉴定材料；</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（四）涉及责任赔偿的，应当有赔偿情况的说明；</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（五）损失金额较大的或自然灾害等不可抗力原因造成固定资产毁损、报废的，应有企业自行出具的有法定代表人、主要负责人和财务负责人签章证实有关损失的书面申明。</a:t>
            </a:r>
            <a:endParaRPr lang="zh-CN" altLang="en-US" sz="2200">
              <a:solidFill>
                <a:srgbClr val="404040"/>
              </a:solidFill>
              <a:latin typeface="宋体" panose="02010600030101010101" pitchFamily="2" charset="-122"/>
              <a:ea typeface="宋体" panose="02010600030101010101" pitchFamily="2" charset="-122"/>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90165" y="639445"/>
            <a:ext cx="3535680" cy="457200"/>
          </a:xfrm>
          <a:prstGeom prst="rect">
            <a:avLst/>
          </a:prstGeom>
          <a:noFill/>
        </p:spPr>
        <p:txBody>
          <a:bodyPr wrap="none" rtlCol="0">
            <a:spAutoFit/>
          </a:bodyPr>
          <a:lstStyle/>
          <a:p>
            <a:pPr algn="l"/>
            <a:r>
              <a:rPr kumimoji="1" lang="zh-CN" altLang="en-US" sz="2400" dirty="0">
                <a:solidFill>
                  <a:srgbClr val="3E60CE"/>
                </a:solidFill>
                <a:latin typeface="+mj-ea"/>
              </a:rPr>
              <a:t>资产损失</a:t>
            </a:r>
            <a:r>
              <a:rPr kumimoji="1" lang="zh-CN" altLang="en-US" sz="2400" dirty="0">
                <a:solidFill>
                  <a:srgbClr val="3E60CE"/>
                </a:solidFill>
                <a:latin typeface="+mj-ea"/>
                <a:sym typeface="+mn-ea"/>
              </a:rPr>
              <a:t>留存备查资料：</a:t>
            </a:r>
            <a:endParaRPr kumimoji="1" lang="zh-CN" altLang="en-US" sz="2400" dirty="0">
              <a:solidFill>
                <a:srgbClr val="3E60CE"/>
              </a:solidFill>
              <a:latin typeface="+mj-ea"/>
            </a:endParaRPr>
          </a:p>
        </p:txBody>
      </p:sp>
      <p:sp>
        <p:nvSpPr>
          <p:cNvPr id="3" name="文本框 2"/>
          <p:cNvSpPr txBox="1"/>
          <p:nvPr/>
        </p:nvSpPr>
        <p:spPr>
          <a:xfrm>
            <a:off x="1077595" y="1462405"/>
            <a:ext cx="10229215" cy="2697480"/>
          </a:xfrm>
          <a:prstGeom prst="rect">
            <a:avLst/>
          </a:prstGeom>
          <a:noFill/>
        </p:spPr>
        <p:txBody>
          <a:bodyPr wrap="square" rtlCol="0">
            <a:spAutoFit/>
          </a:bodyPr>
          <a:lstStyle/>
          <a:p>
            <a:pPr algn="l" fontAlgn="auto">
              <a:lnSpc>
                <a:spcPct val="150000"/>
              </a:lnSpc>
            </a:pPr>
            <a:r>
              <a:rPr lang="zh-CN" altLang="en-US" sz="2400">
                <a:solidFill>
                  <a:srgbClr val="404040"/>
                </a:solidFill>
                <a:latin typeface="黑体" panose="02010609060101010101" charset="-122"/>
                <a:ea typeface="黑体" panose="02010609060101010101" charset="-122"/>
                <a:sym typeface="+mn-lt"/>
              </a:rPr>
              <a:t> 在建工程停建、报废损失：</a:t>
            </a:r>
            <a:endParaRPr lang="zh-CN" altLang="en-US" sz="2400">
              <a:solidFill>
                <a:srgbClr val="404040"/>
              </a:solidFill>
              <a:latin typeface="黑体" panose="02010609060101010101" charset="-122"/>
              <a:ea typeface="黑体" panose="02010609060101010101"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（一）工程项目投资账面价值确定依据；</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（二）工程项目停建原因说明及相关材料；</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三）因质量原因停建、报废的工程项目和因自然灾害和意外事故停建、报废的工程项目，应有责任认定、赔偿情况的说明以及企业自行出具的有法定代表人、主要负责人和财务负责人签章证实有关损失的书面申明等。</a:t>
            </a:r>
            <a:endParaRPr lang="zh-CN" altLang="en-US" sz="2200">
              <a:solidFill>
                <a:srgbClr val="404040"/>
              </a:solidFill>
              <a:latin typeface="宋体" panose="02010600030101010101" pitchFamily="2" charset="-122"/>
              <a:ea typeface="宋体" panose="02010600030101010101" pitchFamily="2" charset="-122"/>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90165" y="639445"/>
            <a:ext cx="3535680" cy="457200"/>
          </a:xfrm>
          <a:prstGeom prst="rect">
            <a:avLst/>
          </a:prstGeom>
          <a:noFill/>
        </p:spPr>
        <p:txBody>
          <a:bodyPr wrap="none" rtlCol="0">
            <a:spAutoFit/>
          </a:bodyPr>
          <a:lstStyle/>
          <a:p>
            <a:pPr algn="l"/>
            <a:r>
              <a:rPr kumimoji="1" lang="zh-CN" altLang="en-US" sz="2400" dirty="0">
                <a:solidFill>
                  <a:srgbClr val="3E60CE"/>
                </a:solidFill>
                <a:latin typeface="+mj-ea"/>
              </a:rPr>
              <a:t>资产损失</a:t>
            </a:r>
            <a:r>
              <a:rPr kumimoji="1" lang="zh-CN" altLang="en-US" sz="2400" dirty="0">
                <a:solidFill>
                  <a:srgbClr val="3E60CE"/>
                </a:solidFill>
                <a:latin typeface="+mj-ea"/>
                <a:sym typeface="+mn-ea"/>
              </a:rPr>
              <a:t>留存备查资料：</a:t>
            </a:r>
            <a:endParaRPr kumimoji="1" lang="zh-CN" altLang="en-US" sz="2400" dirty="0">
              <a:solidFill>
                <a:srgbClr val="3E60CE"/>
              </a:solidFill>
              <a:latin typeface="+mj-ea"/>
            </a:endParaRPr>
          </a:p>
        </p:txBody>
      </p:sp>
      <p:sp>
        <p:nvSpPr>
          <p:cNvPr id="3" name="文本框 2"/>
          <p:cNvSpPr txBox="1"/>
          <p:nvPr/>
        </p:nvSpPr>
        <p:spPr>
          <a:xfrm>
            <a:off x="1077595" y="1462405"/>
            <a:ext cx="10229215" cy="4206240"/>
          </a:xfrm>
          <a:prstGeom prst="rect">
            <a:avLst/>
          </a:prstGeom>
          <a:noFill/>
        </p:spPr>
        <p:txBody>
          <a:bodyPr wrap="square" rtlCol="0">
            <a:spAutoFit/>
          </a:bodyPr>
          <a:lstStyle/>
          <a:p>
            <a:pPr algn="l" fontAlgn="auto">
              <a:lnSpc>
                <a:spcPct val="150000"/>
              </a:lnSpc>
            </a:pPr>
            <a:r>
              <a:rPr lang="zh-CN" altLang="en-US" sz="2400">
                <a:solidFill>
                  <a:srgbClr val="404040"/>
                </a:solidFill>
                <a:latin typeface="黑体" panose="02010609060101010101" charset="-122"/>
                <a:ea typeface="黑体" panose="02010609060101010101" charset="-122"/>
                <a:sym typeface="+mn-lt"/>
              </a:rPr>
              <a:t>应收及预付款项坏账损失：</a:t>
            </a:r>
            <a:endParaRPr lang="zh-CN" altLang="en-US" sz="2400">
              <a:solidFill>
                <a:srgbClr val="404040"/>
              </a:solidFill>
              <a:latin typeface="黑体" panose="02010609060101010101" charset="-122"/>
              <a:ea typeface="黑体" panose="02010609060101010101"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（一）相关事项合同、协议或说明；</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（二）属于自然灾害、战争等不可抗力而无法收回的，应有债务人受灾情况说明以及放弃债权申明</a:t>
            </a:r>
            <a:endParaRPr lang="zh-CN" altLang="en-US" sz="2200">
              <a:solidFill>
                <a:srgbClr val="404040"/>
              </a:solidFill>
              <a:latin typeface="宋体" panose="02010600030101010101" pitchFamily="2" charset="-122"/>
              <a:ea typeface="宋体" panose="02010600030101010101" pitchFamily="2" charset="-122"/>
              <a:sym typeface="+mn-lt"/>
            </a:endParaRPr>
          </a:p>
          <a:p>
            <a:pPr algn="l" fontAlgn="auto">
              <a:lnSpc>
                <a:spcPct val="150000"/>
              </a:lnSpc>
            </a:pPr>
            <a:r>
              <a:rPr lang="zh-CN" altLang="en-US" sz="2400">
                <a:solidFill>
                  <a:srgbClr val="404040"/>
                </a:solidFill>
                <a:latin typeface="黑体" panose="02010609060101010101" charset="-122"/>
                <a:ea typeface="黑体" panose="02010609060101010101" charset="-122"/>
                <a:sym typeface="+mn-lt"/>
              </a:rPr>
              <a:t> </a:t>
            </a:r>
            <a:endParaRPr lang="zh-CN" altLang="en-US" sz="2400">
              <a:solidFill>
                <a:srgbClr val="404040"/>
              </a:solidFill>
              <a:latin typeface="黑体" panose="02010609060101010101" charset="-122"/>
              <a:ea typeface="黑体" panose="02010609060101010101" charset="-122"/>
              <a:sym typeface="+mn-lt"/>
            </a:endParaRPr>
          </a:p>
          <a:p>
            <a:pPr algn="l" fontAlgn="auto">
              <a:lnSpc>
                <a:spcPct val="150000"/>
              </a:lnSpc>
            </a:pPr>
            <a:r>
              <a:rPr lang="zh-CN" altLang="en-US" sz="2400">
                <a:solidFill>
                  <a:srgbClr val="404040"/>
                </a:solidFill>
                <a:latin typeface="黑体" panose="02010609060101010101" charset="-122"/>
                <a:ea typeface="黑体" panose="02010609060101010101" charset="-122"/>
                <a:sym typeface="+mn-lt"/>
              </a:rPr>
              <a:t>债权投资损失：</a:t>
            </a:r>
            <a:endParaRPr lang="zh-CN" altLang="en-US" sz="2400">
              <a:solidFill>
                <a:srgbClr val="404040"/>
              </a:solidFill>
              <a:latin typeface="黑体" panose="02010609060101010101" charset="-122"/>
              <a:ea typeface="黑体" panose="02010609060101010101" charset="-122"/>
              <a:sym typeface="+mn-lt"/>
            </a:endParaRPr>
          </a:p>
          <a:p>
            <a:pPr algn="l" fontAlgn="auto">
              <a:lnSpc>
                <a:spcPts val="3240"/>
              </a:lnSpc>
            </a:pPr>
            <a:r>
              <a:rPr lang="zh-CN" altLang="en-US" sz="2200">
                <a:solidFill>
                  <a:srgbClr val="404040"/>
                </a:solidFill>
                <a:latin typeface="宋体" panose="02010600030101010101" pitchFamily="2" charset="-122"/>
                <a:ea typeface="宋体" panose="02010600030101010101" pitchFamily="2" charset="-122"/>
                <a:sym typeface="+mn-lt"/>
              </a:rPr>
              <a:t>债务人遭受重大自然灾害或意外事故，企业对其资产进行清偿和对担保人进行追偿后，未能收回的债权，应出具债务人遭受重大自然灾害或意外事故证明、保险赔偿证明、资产清偿证明等。</a:t>
            </a:r>
            <a:endParaRPr lang="zh-CN" altLang="en-US" sz="2200">
              <a:solidFill>
                <a:srgbClr val="404040"/>
              </a:solidFill>
              <a:latin typeface="宋体" panose="02010600030101010101" pitchFamily="2" charset="-122"/>
              <a:ea typeface="宋体" panose="02010600030101010101" pitchFamily="2" charset="-122"/>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
            <a:ext cx="12192000" cy="2455817"/>
          </a:xfrm>
          <a:prstGeom prst="rect">
            <a:avLst/>
          </a:prstGeom>
          <a:solidFill>
            <a:srgbClr val="3E6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椭圆 5"/>
          <p:cNvSpPr/>
          <p:nvPr/>
        </p:nvSpPr>
        <p:spPr>
          <a:xfrm>
            <a:off x="10178042" y="-869940"/>
            <a:ext cx="2847104" cy="2847104"/>
          </a:xfrm>
          <a:prstGeom prst="ellipse">
            <a:avLst/>
          </a:prstGeom>
          <a:solidFill>
            <a:srgbClr val="1C45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同心圆 2"/>
          <p:cNvSpPr/>
          <p:nvPr/>
        </p:nvSpPr>
        <p:spPr>
          <a:xfrm>
            <a:off x="7077424" y="-1773654"/>
            <a:ext cx="3671454" cy="3671454"/>
          </a:xfrm>
          <a:prstGeom prst="donut">
            <a:avLst>
              <a:gd name="adj" fmla="val 14720"/>
            </a:avLst>
          </a:prstGeom>
          <a:solidFill>
            <a:srgbClr val="EC79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4" name="文本框 3"/>
          <p:cNvSpPr txBox="1"/>
          <p:nvPr/>
        </p:nvSpPr>
        <p:spPr>
          <a:xfrm>
            <a:off x="796838" y="1227907"/>
            <a:ext cx="1920240" cy="1015663"/>
          </a:xfrm>
          <a:prstGeom prst="rect">
            <a:avLst/>
          </a:prstGeom>
          <a:noFill/>
        </p:spPr>
        <p:txBody>
          <a:bodyPr wrap="square" rtlCol="0">
            <a:spAutoFit/>
          </a:bodyPr>
          <a:lstStyle/>
          <a:p>
            <a:pPr algn="dist"/>
            <a:r>
              <a:rPr kumimoji="1" lang="zh-CN" altLang="en-US" sz="6000" dirty="0">
                <a:solidFill>
                  <a:schemeClr val="bg1">
                    <a:lumMod val="95000"/>
                  </a:schemeClr>
                </a:solidFill>
                <a:latin typeface="+mj-ea"/>
                <a:ea typeface="+mj-ea"/>
              </a:rPr>
              <a:t>目录</a:t>
            </a:r>
            <a:endParaRPr kumimoji="1" lang="zh-CN" altLang="en-US" sz="6000" dirty="0">
              <a:solidFill>
                <a:schemeClr val="bg1">
                  <a:lumMod val="95000"/>
                </a:schemeClr>
              </a:solidFill>
              <a:latin typeface="+mj-ea"/>
              <a:ea typeface="+mj-ea"/>
            </a:endParaRPr>
          </a:p>
        </p:txBody>
      </p:sp>
      <p:sp>
        <p:nvSpPr>
          <p:cNvPr id="5" name="文本框 4"/>
          <p:cNvSpPr txBox="1"/>
          <p:nvPr/>
        </p:nvSpPr>
        <p:spPr>
          <a:xfrm>
            <a:off x="2717078" y="1684777"/>
            <a:ext cx="2441694" cy="584775"/>
          </a:xfrm>
          <a:prstGeom prst="rect">
            <a:avLst/>
          </a:prstGeom>
          <a:noFill/>
        </p:spPr>
        <p:txBody>
          <a:bodyPr wrap="none" rtlCol="0">
            <a:spAutoFit/>
          </a:bodyPr>
          <a:lstStyle/>
          <a:p>
            <a:r>
              <a:rPr kumimoji="1" lang="en-US" altLang="zh-CN" sz="3200" dirty="0">
                <a:solidFill>
                  <a:schemeClr val="bg1">
                    <a:lumMod val="95000"/>
                  </a:schemeClr>
                </a:solidFill>
              </a:rPr>
              <a:t>CONTENTS</a:t>
            </a:r>
            <a:endParaRPr kumimoji="1" lang="zh-CN" altLang="en-US" sz="3200" dirty="0">
              <a:solidFill>
                <a:schemeClr val="bg1">
                  <a:lumMod val="95000"/>
                </a:schemeClr>
              </a:solidFill>
            </a:endParaRPr>
          </a:p>
        </p:txBody>
      </p:sp>
      <p:sp>
        <p:nvSpPr>
          <p:cNvPr id="7" name="椭圆 6"/>
          <p:cNvSpPr/>
          <p:nvPr/>
        </p:nvSpPr>
        <p:spPr>
          <a:xfrm>
            <a:off x="1567547" y="3325755"/>
            <a:ext cx="470263" cy="470263"/>
          </a:xfrm>
          <a:prstGeom prst="ellipse">
            <a:avLst/>
          </a:prstGeom>
          <a:solidFill>
            <a:srgbClr val="3E6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000" dirty="0"/>
              <a:t>1</a:t>
            </a:r>
            <a:endParaRPr kumimoji="1" lang="en-US" altLang="zh-CN" sz="2000" dirty="0"/>
          </a:p>
        </p:txBody>
      </p:sp>
      <p:sp>
        <p:nvSpPr>
          <p:cNvPr id="8" name="文本框 7"/>
          <p:cNvSpPr txBox="1"/>
          <p:nvPr/>
        </p:nvSpPr>
        <p:spPr>
          <a:xfrm>
            <a:off x="796838" y="3894052"/>
            <a:ext cx="1452245" cy="396240"/>
          </a:xfrm>
          <a:prstGeom prst="rect">
            <a:avLst/>
          </a:prstGeom>
          <a:noFill/>
        </p:spPr>
        <p:txBody>
          <a:bodyPr wrap="none" rtlCol="0">
            <a:spAutoFit/>
          </a:bodyPr>
          <a:lstStyle/>
          <a:p>
            <a:r>
              <a:rPr kumimoji="1" lang="en-US" altLang="zh-CN" sz="2000" dirty="0">
                <a:solidFill>
                  <a:srgbClr val="3E60CE"/>
                </a:solidFill>
              </a:rPr>
              <a:t>PART ONE</a:t>
            </a:r>
            <a:endParaRPr kumimoji="1" lang="en-US" altLang="zh-CN" sz="2000" dirty="0">
              <a:solidFill>
                <a:srgbClr val="3E60CE"/>
              </a:solidFill>
            </a:endParaRPr>
          </a:p>
        </p:txBody>
      </p:sp>
      <p:cxnSp>
        <p:nvCxnSpPr>
          <p:cNvPr id="10" name="直线连接符 9"/>
          <p:cNvCxnSpPr/>
          <p:nvPr/>
        </p:nvCxnSpPr>
        <p:spPr>
          <a:xfrm>
            <a:off x="2299067" y="3312692"/>
            <a:ext cx="0" cy="937629"/>
          </a:xfrm>
          <a:prstGeom prst="line">
            <a:avLst/>
          </a:prstGeom>
          <a:ln>
            <a:solidFill>
              <a:srgbClr val="3E60CE"/>
            </a:solidFill>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2521136" y="3550941"/>
            <a:ext cx="3434080" cy="579120"/>
          </a:xfrm>
          <a:prstGeom prst="rect">
            <a:avLst/>
          </a:prstGeom>
          <a:noFill/>
        </p:spPr>
        <p:txBody>
          <a:bodyPr wrap="none" rtlCol="0">
            <a:spAutoFit/>
          </a:bodyPr>
          <a:lstStyle/>
          <a:p>
            <a:r>
              <a:rPr kumimoji="1" lang="zh-CN" altLang="en-US" sz="3200" dirty="0">
                <a:solidFill>
                  <a:srgbClr val="3E60CE"/>
                </a:solidFill>
              </a:rPr>
              <a:t>资产损失税前扣除</a:t>
            </a:r>
            <a:endParaRPr kumimoji="1" lang="zh-CN" altLang="en-US" sz="3200" dirty="0">
              <a:solidFill>
                <a:srgbClr val="3E60CE"/>
              </a:solidFill>
            </a:endParaRPr>
          </a:p>
        </p:txBody>
      </p:sp>
      <p:sp>
        <p:nvSpPr>
          <p:cNvPr id="13" name="椭圆 12"/>
          <p:cNvSpPr/>
          <p:nvPr/>
        </p:nvSpPr>
        <p:spPr>
          <a:xfrm>
            <a:off x="1567547" y="4853732"/>
            <a:ext cx="470263" cy="470263"/>
          </a:xfrm>
          <a:prstGeom prst="ellipse">
            <a:avLst/>
          </a:prstGeom>
          <a:solidFill>
            <a:srgbClr val="3E6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000" dirty="0"/>
              <a:t>2</a:t>
            </a:r>
            <a:endParaRPr kumimoji="1" lang="en-US" altLang="zh-CN" sz="2000" dirty="0"/>
          </a:p>
        </p:txBody>
      </p:sp>
      <p:sp>
        <p:nvSpPr>
          <p:cNvPr id="14" name="文本框 13"/>
          <p:cNvSpPr txBox="1"/>
          <p:nvPr/>
        </p:nvSpPr>
        <p:spPr>
          <a:xfrm>
            <a:off x="796838" y="5422029"/>
            <a:ext cx="1489075" cy="396240"/>
          </a:xfrm>
          <a:prstGeom prst="rect">
            <a:avLst/>
          </a:prstGeom>
          <a:noFill/>
        </p:spPr>
        <p:txBody>
          <a:bodyPr wrap="none" rtlCol="0">
            <a:spAutoFit/>
          </a:bodyPr>
          <a:lstStyle/>
          <a:p>
            <a:r>
              <a:rPr kumimoji="1" lang="en-US" altLang="zh-CN" sz="2000" dirty="0">
                <a:solidFill>
                  <a:srgbClr val="3E60CE"/>
                </a:solidFill>
              </a:rPr>
              <a:t>PART TWO</a:t>
            </a:r>
            <a:endParaRPr kumimoji="1" lang="en-US" altLang="zh-CN" sz="2000" dirty="0">
              <a:solidFill>
                <a:srgbClr val="3E60CE"/>
              </a:solidFill>
            </a:endParaRPr>
          </a:p>
        </p:txBody>
      </p:sp>
      <p:cxnSp>
        <p:nvCxnSpPr>
          <p:cNvPr id="15" name="直线连接符 14"/>
          <p:cNvCxnSpPr/>
          <p:nvPr/>
        </p:nvCxnSpPr>
        <p:spPr>
          <a:xfrm>
            <a:off x="2299067" y="4840669"/>
            <a:ext cx="0" cy="937629"/>
          </a:xfrm>
          <a:prstGeom prst="line">
            <a:avLst/>
          </a:prstGeom>
          <a:ln>
            <a:solidFill>
              <a:srgbClr val="3E60CE"/>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2521136" y="4960808"/>
            <a:ext cx="3840480" cy="579120"/>
          </a:xfrm>
          <a:prstGeom prst="rect">
            <a:avLst/>
          </a:prstGeom>
          <a:noFill/>
        </p:spPr>
        <p:txBody>
          <a:bodyPr wrap="none" rtlCol="0">
            <a:spAutoFit/>
          </a:bodyPr>
          <a:lstStyle/>
          <a:p>
            <a:r>
              <a:rPr kumimoji="1" lang="zh-CN" altLang="en-US" sz="3200" dirty="0">
                <a:solidFill>
                  <a:srgbClr val="3E60CE"/>
                </a:solidFill>
              </a:rPr>
              <a:t>公益性捐赠税前扣除</a:t>
            </a:r>
            <a:endParaRPr kumimoji="1" lang="zh-CN" altLang="en-US" sz="3200" dirty="0">
              <a:solidFill>
                <a:srgbClr val="3E60CE"/>
              </a:solidFill>
            </a:endParaRPr>
          </a:p>
        </p:txBody>
      </p:sp>
      <p:sp>
        <p:nvSpPr>
          <p:cNvPr id="9" name="同心圆 8"/>
          <p:cNvSpPr/>
          <p:nvPr/>
        </p:nvSpPr>
        <p:spPr>
          <a:xfrm>
            <a:off x="9739756" y="1901536"/>
            <a:ext cx="3671454" cy="3671454"/>
          </a:xfrm>
          <a:prstGeom prst="donut">
            <a:avLst>
              <a:gd name="adj" fmla="val 14720"/>
            </a:avLst>
          </a:prstGeom>
          <a:solidFill>
            <a:srgbClr val="4F7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par>
                                <p:cTn id="11" presetID="9"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dissolve">
                                      <p:cBhvr>
                                        <p:cTn id="19" dur="500"/>
                                        <p:tgtEl>
                                          <p:spTgt spid="13"/>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ssolve">
                                      <p:cBhvr>
                                        <p:cTn id="22" dur="500"/>
                                        <p:tgtEl>
                                          <p:spTgt spid="14"/>
                                        </p:tgtEl>
                                      </p:cBhvr>
                                    </p:animEffect>
                                  </p:childTnLst>
                                </p:cTn>
                              </p:par>
                              <p:par>
                                <p:cTn id="23" presetID="9"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dissolve">
                                      <p:cBhvr>
                                        <p:cTn id="25" dur="500"/>
                                        <p:tgtEl>
                                          <p:spTgt spid="15"/>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dissolve">
                                      <p:cBhvr>
                                        <p:cTn id="28" dur="500"/>
                                        <p:tgtEl>
                                          <p:spTgt spid="16"/>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dissolve">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p:bldP spid="11" grpId="0"/>
      <p:bldP spid="13" grpId="0" bldLvl="0" animBg="1"/>
      <p:bldP spid="14" grpId="0"/>
      <p:bldP spid="16" grpId="0"/>
      <p:bldP spid="9"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737485" y="563880"/>
            <a:ext cx="5161280" cy="518160"/>
          </a:xfrm>
          <a:prstGeom prst="rect">
            <a:avLst/>
          </a:prstGeom>
          <a:noFill/>
        </p:spPr>
        <p:txBody>
          <a:bodyPr wrap="none" rtlCol="0">
            <a:spAutoFit/>
          </a:bodyPr>
          <a:lstStyle/>
          <a:p>
            <a:r>
              <a:rPr kumimoji="1" lang="zh-CN" altLang="en-US" sz="2800" dirty="0">
                <a:solidFill>
                  <a:srgbClr val="3E60CE"/>
                </a:solidFill>
                <a:latin typeface="+mj-ea"/>
              </a:rPr>
              <a:t>公益性捐赠税前扣除政策依据：</a:t>
            </a:r>
            <a:endParaRPr kumimoji="1" lang="zh-CN" altLang="en-US" sz="2800" dirty="0">
              <a:solidFill>
                <a:srgbClr val="3E60CE"/>
              </a:solidFill>
              <a:latin typeface="+mj-ea"/>
            </a:endParaRPr>
          </a:p>
        </p:txBody>
      </p:sp>
      <p:sp>
        <p:nvSpPr>
          <p:cNvPr id="3" name="Freeform 1"/>
          <p:cNvSpPr>
            <a:spLocks noChangeArrowheads="1"/>
          </p:cNvSpPr>
          <p:nvPr/>
        </p:nvSpPr>
        <p:spPr bwMode="auto">
          <a:xfrm rot="10800000">
            <a:off x="1785938" y="1787145"/>
            <a:ext cx="2014689" cy="900861"/>
          </a:xfrm>
          <a:custGeom>
            <a:avLst/>
            <a:gdLst>
              <a:gd name="T0" fmla="*/ 260531822 w 7875"/>
              <a:gd name="T1" fmla="*/ 76882102 h 3594"/>
              <a:gd name="T2" fmla="*/ 349238401 w 7875"/>
              <a:gd name="T3" fmla="*/ 0 h 3594"/>
              <a:gd name="T4" fmla="*/ 87331766 w 7875"/>
              <a:gd name="T5" fmla="*/ 0 h 3594"/>
              <a:gd name="T6" fmla="*/ 0 w 7875"/>
              <a:gd name="T7" fmla="*/ 76882102 h 3594"/>
              <a:gd name="T8" fmla="*/ 87331766 w 7875"/>
              <a:gd name="T9" fmla="*/ 152533110 h 3594"/>
              <a:gd name="T10" fmla="*/ 349238401 w 7875"/>
              <a:gd name="T11" fmla="*/ 152533110 h 3594"/>
              <a:gd name="T12" fmla="*/ 260531822 w 7875"/>
              <a:gd name="T13" fmla="*/ 76882102 h 359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gradFill>
            <a:gsLst>
              <a:gs pos="0">
                <a:srgbClr val="4F7EFF"/>
              </a:gs>
              <a:gs pos="100000">
                <a:srgbClr val="1C45C1"/>
              </a:gs>
            </a:gsLst>
            <a:lin ang="2700000" scaled="1"/>
          </a:gradFill>
          <a:ln>
            <a:noFill/>
          </a:ln>
          <a:effectLst>
            <a:outerShdw blurRad="101600" dist="76200" dir="2700000" algn="tl" rotWithShape="0">
              <a:prstClr val="black">
                <a:alpha val="30000"/>
              </a:prstClr>
            </a:outerShdw>
          </a:effectLst>
        </p:spPr>
        <p:txBody>
          <a:bodyPr wrap="none" anchor="ctr"/>
          <a:lstStyle/>
          <a:p>
            <a:endParaRPr lang="zh-CN" altLang="en-US"/>
          </a:p>
        </p:txBody>
      </p:sp>
      <p:sp>
        <p:nvSpPr>
          <p:cNvPr id="4" name="Freeform 41"/>
          <p:cNvSpPr>
            <a:spLocks noEditPoints="1" noChangeArrowheads="1"/>
          </p:cNvSpPr>
          <p:nvPr/>
        </p:nvSpPr>
        <p:spPr bwMode="auto">
          <a:xfrm>
            <a:off x="2543800" y="1950751"/>
            <a:ext cx="556452" cy="506881"/>
          </a:xfrm>
          <a:custGeom>
            <a:avLst/>
            <a:gdLst>
              <a:gd name="T0" fmla="*/ 2147483647 w 67"/>
              <a:gd name="T1" fmla="*/ 96449383 h 60"/>
              <a:gd name="T2" fmla="*/ 2147483647 w 67"/>
              <a:gd name="T3" fmla="*/ 0 h 60"/>
              <a:gd name="T4" fmla="*/ 2147483647 w 67"/>
              <a:gd name="T5" fmla="*/ 0 h 60"/>
              <a:gd name="T6" fmla="*/ 2056695422 w 67"/>
              <a:gd name="T7" fmla="*/ 96449383 h 60"/>
              <a:gd name="T8" fmla="*/ 2056695422 w 67"/>
              <a:gd name="T9" fmla="*/ 241119985 h 60"/>
              <a:gd name="T10" fmla="*/ 2147483647 w 67"/>
              <a:gd name="T11" fmla="*/ 675124846 h 60"/>
              <a:gd name="T12" fmla="*/ 2147483647 w 67"/>
              <a:gd name="T13" fmla="*/ 96449383 h 60"/>
              <a:gd name="T14" fmla="*/ 2147483647 w 67"/>
              <a:gd name="T15" fmla="*/ 1494920294 h 60"/>
              <a:gd name="T16" fmla="*/ 1682751421 w 67"/>
              <a:gd name="T17" fmla="*/ 96449383 h 60"/>
              <a:gd name="T18" fmla="*/ 1449038985 w 67"/>
              <a:gd name="T19" fmla="*/ 96449383 h 60"/>
              <a:gd name="T20" fmla="*/ 93487709 w 67"/>
              <a:gd name="T21" fmla="*/ 1494920294 h 60"/>
              <a:gd name="T22" fmla="*/ 93487709 w 67"/>
              <a:gd name="T23" fmla="*/ 1736040279 h 60"/>
              <a:gd name="T24" fmla="*/ 186975419 w 67"/>
              <a:gd name="T25" fmla="*/ 1784261498 h 60"/>
              <a:gd name="T26" fmla="*/ 327200146 w 67"/>
              <a:gd name="T27" fmla="*/ 1736040279 h 60"/>
              <a:gd name="T28" fmla="*/ 1589263712 w 67"/>
              <a:gd name="T29" fmla="*/ 434011806 h 60"/>
              <a:gd name="T30" fmla="*/ 2147483647 w 67"/>
              <a:gd name="T31" fmla="*/ 1736040279 h 60"/>
              <a:gd name="T32" fmla="*/ 2147483647 w 67"/>
              <a:gd name="T33" fmla="*/ 1736040279 h 60"/>
              <a:gd name="T34" fmla="*/ 2147483647 w 67"/>
              <a:gd name="T35" fmla="*/ 1494920294 h 60"/>
              <a:gd name="T36" fmla="*/ 420687855 w 67"/>
              <a:gd name="T37" fmla="*/ 1784261498 h 60"/>
              <a:gd name="T38" fmla="*/ 420687855 w 67"/>
              <a:gd name="T39" fmla="*/ 2147483647 h 60"/>
              <a:gd name="T40" fmla="*/ 607663274 w 67"/>
              <a:gd name="T41" fmla="*/ 2147483647 h 60"/>
              <a:gd name="T42" fmla="*/ 1308807421 w 67"/>
              <a:gd name="T43" fmla="*/ 2147483647 h 60"/>
              <a:gd name="T44" fmla="*/ 1308807421 w 67"/>
              <a:gd name="T45" fmla="*/ 2025381482 h 60"/>
              <a:gd name="T46" fmla="*/ 1355551275 w 67"/>
              <a:gd name="T47" fmla="*/ 1977153319 h 60"/>
              <a:gd name="T48" fmla="*/ 1776239131 w 67"/>
              <a:gd name="T49" fmla="*/ 1977153319 h 60"/>
              <a:gd name="T50" fmla="*/ 1822982985 w 67"/>
              <a:gd name="T51" fmla="*/ 2025381482 h 60"/>
              <a:gd name="T52" fmla="*/ 1822982985 w 67"/>
              <a:gd name="T53" fmla="*/ 2147483647 h 60"/>
              <a:gd name="T54" fmla="*/ 2147483647 w 67"/>
              <a:gd name="T55" fmla="*/ 2147483647 h 60"/>
              <a:gd name="T56" fmla="*/ 2147483647 w 67"/>
              <a:gd name="T57" fmla="*/ 2147483647 h 60"/>
              <a:gd name="T58" fmla="*/ 2147483647 w 67"/>
              <a:gd name="T59" fmla="*/ 1832482717 h 60"/>
              <a:gd name="T60" fmla="*/ 1589263712 w 67"/>
              <a:gd name="T61" fmla="*/ 626903627 h 60"/>
              <a:gd name="T62" fmla="*/ 420687855 w 67"/>
              <a:gd name="T63" fmla="*/ 1784261498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 name="TextBox 40"/>
          <p:cNvSpPr txBox="1">
            <a:spLocks noChangeArrowheads="1"/>
          </p:cNvSpPr>
          <p:nvPr/>
        </p:nvSpPr>
        <p:spPr bwMode="auto">
          <a:xfrm>
            <a:off x="3872865" y="1676400"/>
            <a:ext cx="7113270" cy="782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1764" tIns="25882" rIns="51764" bIns="2588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zh-CN" sz="2400">
                <a:solidFill>
                  <a:srgbClr val="404040"/>
                </a:solidFill>
                <a:latin typeface="宋体" panose="02010600030101010101" pitchFamily="2" charset="-122"/>
              </a:rPr>
              <a:t>《财政部 税务总局关于公益性捐赠支出企业所得税税前结转扣除有关政策的通知》（财税〔2018〕15号）</a:t>
            </a:r>
            <a:endParaRPr lang="zh-CN" altLang="zh-CN" sz="2400">
              <a:solidFill>
                <a:srgbClr val="404040"/>
              </a:solidFill>
              <a:latin typeface="宋体" panose="02010600030101010101" pitchFamily="2" charset="-122"/>
            </a:endParaRPr>
          </a:p>
        </p:txBody>
      </p:sp>
      <p:sp>
        <p:nvSpPr>
          <p:cNvPr id="7" name="Freeform 1"/>
          <p:cNvSpPr>
            <a:spLocks noChangeArrowheads="1"/>
          </p:cNvSpPr>
          <p:nvPr/>
        </p:nvSpPr>
        <p:spPr bwMode="auto">
          <a:xfrm rot="10800000">
            <a:off x="1785938" y="4849643"/>
            <a:ext cx="2014689" cy="943454"/>
          </a:xfrm>
          <a:custGeom>
            <a:avLst/>
            <a:gdLst>
              <a:gd name="T0" fmla="*/ 260531822 w 7875"/>
              <a:gd name="T1" fmla="*/ 76882102 h 3594"/>
              <a:gd name="T2" fmla="*/ 349238401 w 7875"/>
              <a:gd name="T3" fmla="*/ 0 h 3594"/>
              <a:gd name="T4" fmla="*/ 87331766 w 7875"/>
              <a:gd name="T5" fmla="*/ 0 h 3594"/>
              <a:gd name="T6" fmla="*/ 0 w 7875"/>
              <a:gd name="T7" fmla="*/ 76882102 h 3594"/>
              <a:gd name="T8" fmla="*/ 87331766 w 7875"/>
              <a:gd name="T9" fmla="*/ 152533110 h 3594"/>
              <a:gd name="T10" fmla="*/ 349238401 w 7875"/>
              <a:gd name="T11" fmla="*/ 152533110 h 3594"/>
              <a:gd name="T12" fmla="*/ 260531822 w 7875"/>
              <a:gd name="T13" fmla="*/ 76882102 h 359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gradFill>
            <a:gsLst>
              <a:gs pos="0">
                <a:srgbClr val="4F7EFF"/>
              </a:gs>
              <a:gs pos="100000">
                <a:srgbClr val="1C45C1"/>
              </a:gs>
            </a:gsLst>
            <a:lin ang="2700000" scaled="1"/>
          </a:gradFill>
          <a:ln>
            <a:noFill/>
          </a:ln>
          <a:effectLst>
            <a:outerShdw blurRad="101600" dist="76200" dir="2700000" algn="tl" rotWithShape="0">
              <a:prstClr val="black">
                <a:alpha val="30000"/>
              </a:prstClr>
            </a:outerShdw>
          </a:effectLst>
        </p:spPr>
        <p:txBody>
          <a:bodyPr wrap="none" anchor="ctr"/>
          <a:lstStyle/>
          <a:p>
            <a:endParaRPr lang="zh-CN" altLang="en-US"/>
          </a:p>
        </p:txBody>
      </p:sp>
      <p:pic>
        <p:nvPicPr>
          <p:cNvPr id="8" name="Picture 2"/>
          <p:cNvPicPr>
            <a:picLocks noChangeAspect="1" noChangeArrowheads="1"/>
          </p:cNvPicPr>
          <p:nvPr/>
        </p:nvPicPr>
        <p:blipFill>
          <a:blip r:embed="rId1" cstate="screen"/>
          <a:srcRect/>
          <a:stretch>
            <a:fillRect/>
          </a:stretch>
        </p:blipFill>
        <p:spPr bwMode="auto">
          <a:xfrm>
            <a:off x="2642855" y="5100557"/>
            <a:ext cx="421129" cy="441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45"/>
          <p:cNvSpPr txBox="1">
            <a:spLocks noChangeArrowheads="1"/>
          </p:cNvSpPr>
          <p:nvPr/>
        </p:nvSpPr>
        <p:spPr bwMode="auto">
          <a:xfrm>
            <a:off x="3872865" y="3256915"/>
            <a:ext cx="7243445" cy="782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1764" tIns="25882" rIns="51764" bIns="2588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l" eaLnBrk="1" hangingPunct="1"/>
            <a:r>
              <a:rPr lang="zh-CN" altLang="zh-CN" sz="2400">
                <a:solidFill>
                  <a:srgbClr val="404040"/>
                </a:solidFill>
                <a:latin typeface="宋体" panose="02010600030101010101" pitchFamily="2" charset="-122"/>
              </a:rPr>
              <a:t>《财政部 税务总局 民政部关于公益性捐赠税前扣除有关事项的公告》（财政部公告2020年第27号 ）</a:t>
            </a:r>
            <a:endParaRPr lang="zh-CN" altLang="zh-CN" sz="2400">
              <a:solidFill>
                <a:srgbClr val="404040"/>
              </a:solidFill>
              <a:latin typeface="宋体" panose="02010600030101010101" pitchFamily="2" charset="-122"/>
            </a:endParaRPr>
          </a:p>
        </p:txBody>
      </p:sp>
      <p:sp>
        <p:nvSpPr>
          <p:cNvPr id="12" name="TextBox 47"/>
          <p:cNvSpPr txBox="1">
            <a:spLocks noChangeArrowheads="1"/>
          </p:cNvSpPr>
          <p:nvPr/>
        </p:nvSpPr>
        <p:spPr bwMode="auto">
          <a:xfrm>
            <a:off x="3872865" y="4783455"/>
            <a:ext cx="7243445" cy="782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1764" tIns="25882" rIns="51764" bIns="2588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l" eaLnBrk="1" hangingPunct="1"/>
            <a:r>
              <a:rPr lang="zh-CN" altLang="zh-CN" sz="2400">
                <a:solidFill>
                  <a:srgbClr val="404040"/>
                </a:solidFill>
                <a:latin typeface="宋体" panose="02010600030101010101" pitchFamily="2" charset="-122"/>
              </a:rPr>
              <a:t>《</a:t>
            </a:r>
            <a:r>
              <a:rPr lang="zh-CN" altLang="zh-CN" sz="2400">
                <a:solidFill>
                  <a:srgbClr val="404040"/>
                </a:solidFill>
                <a:latin typeface="宋体" panose="02010600030101010101" pitchFamily="2" charset="-122"/>
                <a:sym typeface="+mn-ea"/>
              </a:rPr>
              <a:t>财政部 国家税务总局关于公益股权捐赠企业所得税政策问题的通知</a:t>
            </a:r>
            <a:r>
              <a:rPr lang="zh-CN" altLang="zh-CN" sz="2400">
                <a:solidFill>
                  <a:srgbClr val="404040"/>
                </a:solidFill>
                <a:latin typeface="宋体" panose="02010600030101010101" pitchFamily="2" charset="-122"/>
              </a:rPr>
              <a:t>》（财税〔2016〕45号）</a:t>
            </a:r>
            <a:endParaRPr lang="zh-CN" altLang="zh-CN" sz="2400">
              <a:solidFill>
                <a:srgbClr val="404040"/>
              </a:solidFill>
              <a:latin typeface="宋体" panose="02010600030101010101" pitchFamily="2" charset="-122"/>
            </a:endParaRPr>
          </a:p>
        </p:txBody>
      </p:sp>
      <p:sp>
        <p:nvSpPr>
          <p:cNvPr id="13" name="Freeform 1"/>
          <p:cNvSpPr>
            <a:spLocks noChangeArrowheads="1"/>
          </p:cNvSpPr>
          <p:nvPr/>
        </p:nvSpPr>
        <p:spPr bwMode="auto">
          <a:xfrm rot="10800000">
            <a:off x="1785938" y="3322654"/>
            <a:ext cx="2014689" cy="943453"/>
          </a:xfrm>
          <a:custGeom>
            <a:avLst/>
            <a:gdLst>
              <a:gd name="T0" fmla="*/ 2147483647 w 7875"/>
              <a:gd name="T1" fmla="*/ 1102871697 h 3594"/>
              <a:gd name="T2" fmla="*/ 2147483647 w 7875"/>
              <a:gd name="T3" fmla="*/ 0 h 3594"/>
              <a:gd name="T4" fmla="*/ 1199687158 w 7875"/>
              <a:gd name="T5" fmla="*/ 0 h 3594"/>
              <a:gd name="T6" fmla="*/ 0 w 7875"/>
              <a:gd name="T7" fmla="*/ 1102871697 h 3594"/>
              <a:gd name="T8" fmla="*/ 1199687158 w 7875"/>
              <a:gd name="T9" fmla="*/ 2147483647 h 3594"/>
              <a:gd name="T10" fmla="*/ 2147483647 w 7875"/>
              <a:gd name="T11" fmla="*/ 2147483647 h 3594"/>
              <a:gd name="T12" fmla="*/ 2147483647 w 7875"/>
              <a:gd name="T13" fmla="*/ 1102871697 h 359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EC79B0"/>
          </a:solidFill>
          <a:ln>
            <a:noFill/>
          </a:ln>
          <a:effectLst>
            <a:outerShdw blurRad="101600" dist="76200" dir="2700000" algn="tl" rotWithShape="0">
              <a:prstClr val="black">
                <a:alpha val="30000"/>
              </a:prstClr>
            </a:outerShdw>
          </a:effectLst>
        </p:spPr>
        <p:txBody>
          <a:bodyPr wrap="none" anchor="ctr"/>
          <a:lstStyle/>
          <a:p>
            <a:endParaRPr lang="zh-CN" altLang="en-US"/>
          </a:p>
        </p:txBody>
      </p:sp>
      <p:grpSp>
        <p:nvGrpSpPr>
          <p:cNvPr id="14" name="Group 2"/>
          <p:cNvGrpSpPr/>
          <p:nvPr/>
        </p:nvGrpSpPr>
        <p:grpSpPr bwMode="auto">
          <a:xfrm>
            <a:off x="2493711" y="3412577"/>
            <a:ext cx="624867" cy="635167"/>
            <a:chOff x="1569458" y="688424"/>
            <a:chExt cx="334962" cy="331788"/>
          </a:xfrm>
          <a:solidFill>
            <a:schemeClr val="bg1"/>
          </a:solidFill>
        </p:grpSpPr>
        <p:sp>
          <p:nvSpPr>
            <p:cNvPr id="15" name="Freeform 11"/>
            <p:cNvSpPr>
              <a:spLocks noChangeArrowheads="1"/>
            </p:cNvSpPr>
            <p:nvPr/>
          </p:nvSpPr>
          <p:spPr bwMode="auto">
            <a:xfrm>
              <a:off x="1587500" y="901699"/>
              <a:ext cx="42863" cy="77788"/>
            </a:xfrm>
            <a:custGeom>
              <a:avLst/>
              <a:gdLst>
                <a:gd name="T0" fmla="*/ 0 w 118"/>
                <a:gd name="T1" fmla="*/ 183 h 218"/>
                <a:gd name="T2" fmla="*/ 25 w 118"/>
                <a:gd name="T3" fmla="*/ 217 h 218"/>
                <a:gd name="T4" fmla="*/ 84 w 118"/>
                <a:gd name="T5" fmla="*/ 217 h 218"/>
                <a:gd name="T6" fmla="*/ 117 w 118"/>
                <a:gd name="T7" fmla="*/ 183 h 218"/>
                <a:gd name="T8" fmla="*/ 117 w 118"/>
                <a:gd name="T9" fmla="*/ 0 h 218"/>
                <a:gd name="T10" fmla="*/ 17 w 118"/>
                <a:gd name="T11" fmla="*/ 91 h 218"/>
                <a:gd name="T12" fmla="*/ 0 w 118"/>
                <a:gd name="T13" fmla="*/ 75 h 218"/>
                <a:gd name="T14" fmla="*/ 0 w 118"/>
                <a:gd name="T15" fmla="*/ 183 h 218"/>
                <a:gd name="T16" fmla="*/ 0 w 118"/>
                <a:gd name="T17" fmla="*/ 183 h 218"/>
                <a:gd name="T18" fmla="*/ 0 w 118"/>
                <a:gd name="T19" fmla="*/ 18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18">
                  <a:moveTo>
                    <a:pt x="0" y="183"/>
                  </a:moveTo>
                  <a:cubicBezTo>
                    <a:pt x="0" y="200"/>
                    <a:pt x="8" y="217"/>
                    <a:pt x="25" y="217"/>
                  </a:cubicBezTo>
                  <a:cubicBezTo>
                    <a:pt x="84" y="217"/>
                    <a:pt x="84" y="217"/>
                    <a:pt x="84" y="217"/>
                  </a:cubicBezTo>
                  <a:cubicBezTo>
                    <a:pt x="100" y="217"/>
                    <a:pt x="117" y="200"/>
                    <a:pt x="117" y="183"/>
                  </a:cubicBezTo>
                  <a:cubicBezTo>
                    <a:pt x="117" y="0"/>
                    <a:pt x="117" y="0"/>
                    <a:pt x="117" y="0"/>
                  </a:cubicBezTo>
                  <a:cubicBezTo>
                    <a:pt x="17" y="91"/>
                    <a:pt x="17" y="91"/>
                    <a:pt x="17" y="91"/>
                  </a:cubicBezTo>
                  <a:cubicBezTo>
                    <a:pt x="0" y="75"/>
                    <a:pt x="0" y="75"/>
                    <a:pt x="0" y="75"/>
                  </a:cubicBezTo>
                  <a:lnTo>
                    <a:pt x="0" y="183"/>
                  </a:lnTo>
                  <a:close/>
                  <a:moveTo>
                    <a:pt x="0" y="183"/>
                  </a:moveTo>
                  <a:lnTo>
                    <a:pt x="0" y="183"/>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latin typeface="微软雅黑" panose="020B0503020204020204" pitchFamily="34" charset="-122"/>
                <a:ea typeface="微软雅黑" panose="020B0503020204020204" pitchFamily="34" charset="-122"/>
              </a:endParaRPr>
            </a:p>
          </p:txBody>
        </p:sp>
        <p:sp>
          <p:nvSpPr>
            <p:cNvPr id="16" name="Freeform 12"/>
            <p:cNvSpPr>
              <a:spLocks noChangeArrowheads="1"/>
            </p:cNvSpPr>
            <p:nvPr/>
          </p:nvSpPr>
          <p:spPr bwMode="auto">
            <a:xfrm>
              <a:off x="1657350" y="858837"/>
              <a:ext cx="42863" cy="120650"/>
            </a:xfrm>
            <a:custGeom>
              <a:avLst/>
              <a:gdLst>
                <a:gd name="T0" fmla="*/ 0 w 118"/>
                <a:gd name="T1" fmla="*/ 301 h 336"/>
                <a:gd name="T2" fmla="*/ 34 w 118"/>
                <a:gd name="T3" fmla="*/ 335 h 336"/>
                <a:gd name="T4" fmla="*/ 84 w 118"/>
                <a:gd name="T5" fmla="*/ 335 h 336"/>
                <a:gd name="T6" fmla="*/ 117 w 118"/>
                <a:gd name="T7" fmla="*/ 301 h 336"/>
                <a:gd name="T8" fmla="*/ 117 w 118"/>
                <a:gd name="T9" fmla="*/ 76 h 336"/>
                <a:gd name="T10" fmla="*/ 42 w 118"/>
                <a:gd name="T11" fmla="*/ 0 h 336"/>
                <a:gd name="T12" fmla="*/ 0 w 118"/>
                <a:gd name="T13" fmla="*/ 42 h 336"/>
                <a:gd name="T14" fmla="*/ 0 w 118"/>
                <a:gd name="T15" fmla="*/ 301 h 336"/>
                <a:gd name="T16" fmla="*/ 0 w 118"/>
                <a:gd name="T17" fmla="*/ 301 h 336"/>
                <a:gd name="T18" fmla="*/ 0 w 118"/>
                <a:gd name="T19" fmla="*/ 301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336">
                  <a:moveTo>
                    <a:pt x="0" y="301"/>
                  </a:moveTo>
                  <a:cubicBezTo>
                    <a:pt x="0" y="318"/>
                    <a:pt x="17" y="335"/>
                    <a:pt x="34" y="335"/>
                  </a:cubicBezTo>
                  <a:cubicBezTo>
                    <a:pt x="84" y="335"/>
                    <a:pt x="84" y="335"/>
                    <a:pt x="84" y="335"/>
                  </a:cubicBezTo>
                  <a:cubicBezTo>
                    <a:pt x="101" y="335"/>
                    <a:pt x="117" y="318"/>
                    <a:pt x="117" y="301"/>
                  </a:cubicBezTo>
                  <a:cubicBezTo>
                    <a:pt x="117" y="76"/>
                    <a:pt x="117" y="76"/>
                    <a:pt x="117" y="76"/>
                  </a:cubicBezTo>
                  <a:cubicBezTo>
                    <a:pt x="42" y="0"/>
                    <a:pt x="42" y="0"/>
                    <a:pt x="42" y="0"/>
                  </a:cubicBezTo>
                  <a:cubicBezTo>
                    <a:pt x="0" y="42"/>
                    <a:pt x="0" y="42"/>
                    <a:pt x="0" y="42"/>
                  </a:cubicBezTo>
                  <a:lnTo>
                    <a:pt x="0" y="301"/>
                  </a:lnTo>
                  <a:close/>
                  <a:moveTo>
                    <a:pt x="0" y="301"/>
                  </a:moveTo>
                  <a:lnTo>
                    <a:pt x="0" y="30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latin typeface="微软雅黑" panose="020B0503020204020204" pitchFamily="34" charset="-122"/>
                <a:ea typeface="微软雅黑" panose="020B0503020204020204" pitchFamily="34" charset="-122"/>
              </a:endParaRPr>
            </a:p>
          </p:txBody>
        </p:sp>
        <p:sp>
          <p:nvSpPr>
            <p:cNvPr id="17" name="Freeform 13"/>
            <p:cNvSpPr>
              <a:spLocks noChangeArrowheads="1"/>
            </p:cNvSpPr>
            <p:nvPr/>
          </p:nvSpPr>
          <p:spPr bwMode="auto">
            <a:xfrm>
              <a:off x="1727200" y="858837"/>
              <a:ext cx="42863" cy="120650"/>
            </a:xfrm>
            <a:custGeom>
              <a:avLst/>
              <a:gdLst>
                <a:gd name="T0" fmla="*/ 92 w 118"/>
                <a:gd name="T1" fmla="*/ 335 h 336"/>
                <a:gd name="T2" fmla="*/ 117 w 118"/>
                <a:gd name="T3" fmla="*/ 301 h 336"/>
                <a:gd name="T4" fmla="*/ 117 w 118"/>
                <a:gd name="T5" fmla="*/ 0 h 336"/>
                <a:gd name="T6" fmla="*/ 0 w 118"/>
                <a:gd name="T7" fmla="*/ 118 h 336"/>
                <a:gd name="T8" fmla="*/ 0 w 118"/>
                <a:gd name="T9" fmla="*/ 301 h 336"/>
                <a:gd name="T10" fmla="*/ 33 w 118"/>
                <a:gd name="T11" fmla="*/ 335 h 336"/>
                <a:gd name="T12" fmla="*/ 92 w 118"/>
                <a:gd name="T13" fmla="*/ 335 h 336"/>
                <a:gd name="T14" fmla="*/ 92 w 118"/>
                <a:gd name="T15" fmla="*/ 335 h 336"/>
                <a:gd name="T16" fmla="*/ 92 w 118"/>
                <a:gd name="T17" fmla="*/ 335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336">
                  <a:moveTo>
                    <a:pt x="92" y="335"/>
                  </a:moveTo>
                  <a:cubicBezTo>
                    <a:pt x="108" y="335"/>
                    <a:pt x="117" y="318"/>
                    <a:pt x="117" y="301"/>
                  </a:cubicBezTo>
                  <a:cubicBezTo>
                    <a:pt x="117" y="0"/>
                    <a:pt x="117" y="0"/>
                    <a:pt x="117" y="0"/>
                  </a:cubicBezTo>
                  <a:cubicBezTo>
                    <a:pt x="0" y="118"/>
                    <a:pt x="0" y="118"/>
                    <a:pt x="0" y="118"/>
                  </a:cubicBezTo>
                  <a:cubicBezTo>
                    <a:pt x="0" y="301"/>
                    <a:pt x="0" y="301"/>
                    <a:pt x="0" y="301"/>
                  </a:cubicBezTo>
                  <a:cubicBezTo>
                    <a:pt x="0" y="318"/>
                    <a:pt x="16" y="335"/>
                    <a:pt x="33" y="335"/>
                  </a:cubicBezTo>
                  <a:lnTo>
                    <a:pt x="92" y="335"/>
                  </a:lnTo>
                  <a:close/>
                  <a:moveTo>
                    <a:pt x="92" y="335"/>
                  </a:moveTo>
                  <a:lnTo>
                    <a:pt x="92" y="335"/>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latin typeface="微软雅黑" panose="020B0503020204020204" pitchFamily="34" charset="-122"/>
                <a:ea typeface="微软雅黑" panose="020B0503020204020204" pitchFamily="34" charset="-122"/>
              </a:endParaRPr>
            </a:p>
          </p:txBody>
        </p:sp>
        <p:sp>
          <p:nvSpPr>
            <p:cNvPr id="18" name="Freeform 14"/>
            <p:cNvSpPr>
              <a:spLocks noChangeArrowheads="1"/>
            </p:cNvSpPr>
            <p:nvPr/>
          </p:nvSpPr>
          <p:spPr bwMode="auto">
            <a:xfrm>
              <a:off x="1795463" y="817562"/>
              <a:ext cx="46037" cy="163512"/>
            </a:xfrm>
            <a:custGeom>
              <a:avLst/>
              <a:gdLst>
                <a:gd name="T0" fmla="*/ 0 w 126"/>
                <a:gd name="T1" fmla="*/ 41 h 452"/>
                <a:gd name="T2" fmla="*/ 0 w 126"/>
                <a:gd name="T3" fmla="*/ 417 h 452"/>
                <a:gd name="T4" fmla="*/ 33 w 126"/>
                <a:gd name="T5" fmla="*/ 451 h 452"/>
                <a:gd name="T6" fmla="*/ 92 w 126"/>
                <a:gd name="T7" fmla="*/ 451 h 452"/>
                <a:gd name="T8" fmla="*/ 125 w 126"/>
                <a:gd name="T9" fmla="*/ 417 h 452"/>
                <a:gd name="T10" fmla="*/ 125 w 126"/>
                <a:gd name="T11" fmla="*/ 66 h 452"/>
                <a:gd name="T12" fmla="*/ 50 w 126"/>
                <a:gd name="T13" fmla="*/ 0 h 452"/>
                <a:gd name="T14" fmla="*/ 0 w 126"/>
                <a:gd name="T15" fmla="*/ 41 h 452"/>
                <a:gd name="T16" fmla="*/ 0 w 126"/>
                <a:gd name="T17" fmla="*/ 41 h 452"/>
                <a:gd name="T18" fmla="*/ 0 w 126"/>
                <a:gd name="T19" fmla="*/ 4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52">
                  <a:moveTo>
                    <a:pt x="0" y="41"/>
                  </a:moveTo>
                  <a:cubicBezTo>
                    <a:pt x="0" y="417"/>
                    <a:pt x="0" y="417"/>
                    <a:pt x="0" y="417"/>
                  </a:cubicBezTo>
                  <a:cubicBezTo>
                    <a:pt x="0" y="434"/>
                    <a:pt x="17" y="451"/>
                    <a:pt x="33" y="451"/>
                  </a:cubicBezTo>
                  <a:cubicBezTo>
                    <a:pt x="92" y="451"/>
                    <a:pt x="92" y="451"/>
                    <a:pt x="92" y="451"/>
                  </a:cubicBezTo>
                  <a:cubicBezTo>
                    <a:pt x="109" y="451"/>
                    <a:pt x="125" y="434"/>
                    <a:pt x="125" y="417"/>
                  </a:cubicBezTo>
                  <a:cubicBezTo>
                    <a:pt x="125" y="66"/>
                    <a:pt x="125" y="66"/>
                    <a:pt x="125" y="66"/>
                  </a:cubicBezTo>
                  <a:cubicBezTo>
                    <a:pt x="50" y="0"/>
                    <a:pt x="50" y="0"/>
                    <a:pt x="50" y="0"/>
                  </a:cubicBezTo>
                  <a:lnTo>
                    <a:pt x="0" y="41"/>
                  </a:lnTo>
                  <a:close/>
                  <a:moveTo>
                    <a:pt x="0" y="41"/>
                  </a:moveTo>
                  <a:lnTo>
                    <a:pt x="0" y="4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latin typeface="微软雅黑" panose="020B0503020204020204" pitchFamily="34" charset="-122"/>
                <a:ea typeface="微软雅黑" panose="020B0503020204020204" pitchFamily="34" charset="-122"/>
              </a:endParaRPr>
            </a:p>
          </p:txBody>
        </p:sp>
        <p:sp>
          <p:nvSpPr>
            <p:cNvPr id="19" name="Freeform 15"/>
            <p:cNvSpPr>
              <a:spLocks noChangeArrowheads="1"/>
            </p:cNvSpPr>
            <p:nvPr/>
          </p:nvSpPr>
          <p:spPr bwMode="auto">
            <a:xfrm>
              <a:off x="1576388" y="744537"/>
              <a:ext cx="261937" cy="163512"/>
            </a:xfrm>
            <a:custGeom>
              <a:avLst/>
              <a:gdLst>
                <a:gd name="T0" fmla="*/ 234 w 728"/>
                <a:gd name="T1" fmla="*/ 284 h 452"/>
                <a:gd name="T2" fmla="*/ 292 w 728"/>
                <a:gd name="T3" fmla="*/ 284 h 452"/>
                <a:gd name="T4" fmla="*/ 359 w 728"/>
                <a:gd name="T5" fmla="*/ 351 h 452"/>
                <a:gd name="T6" fmla="*/ 401 w 728"/>
                <a:gd name="T7" fmla="*/ 368 h 452"/>
                <a:gd name="T8" fmla="*/ 434 w 728"/>
                <a:gd name="T9" fmla="*/ 351 h 452"/>
                <a:gd name="T10" fmla="*/ 660 w 728"/>
                <a:gd name="T11" fmla="*/ 134 h 452"/>
                <a:gd name="T12" fmla="*/ 694 w 728"/>
                <a:gd name="T13" fmla="*/ 167 h 452"/>
                <a:gd name="T14" fmla="*/ 710 w 728"/>
                <a:gd name="T15" fmla="*/ 175 h 452"/>
                <a:gd name="T16" fmla="*/ 727 w 728"/>
                <a:gd name="T17" fmla="*/ 159 h 452"/>
                <a:gd name="T18" fmla="*/ 727 w 728"/>
                <a:gd name="T19" fmla="*/ 33 h 452"/>
                <a:gd name="T20" fmla="*/ 719 w 728"/>
                <a:gd name="T21" fmla="*/ 8 h 452"/>
                <a:gd name="T22" fmla="*/ 694 w 728"/>
                <a:gd name="T23" fmla="*/ 0 h 452"/>
                <a:gd name="T24" fmla="*/ 568 w 728"/>
                <a:gd name="T25" fmla="*/ 0 h 452"/>
                <a:gd name="T26" fmla="*/ 551 w 728"/>
                <a:gd name="T27" fmla="*/ 8 h 452"/>
                <a:gd name="T28" fmla="*/ 551 w 728"/>
                <a:gd name="T29" fmla="*/ 33 h 452"/>
                <a:gd name="T30" fmla="*/ 585 w 728"/>
                <a:gd name="T31" fmla="*/ 58 h 452"/>
                <a:gd name="T32" fmla="*/ 426 w 728"/>
                <a:gd name="T33" fmla="*/ 217 h 452"/>
                <a:gd name="T34" fmla="*/ 401 w 728"/>
                <a:gd name="T35" fmla="*/ 225 h 452"/>
                <a:gd name="T36" fmla="*/ 368 w 728"/>
                <a:gd name="T37" fmla="*/ 217 h 452"/>
                <a:gd name="T38" fmla="*/ 292 w 728"/>
                <a:gd name="T39" fmla="*/ 142 h 452"/>
                <a:gd name="T40" fmla="*/ 234 w 728"/>
                <a:gd name="T41" fmla="*/ 142 h 452"/>
                <a:gd name="T42" fmla="*/ 8 w 728"/>
                <a:gd name="T43" fmla="*/ 359 h 452"/>
                <a:gd name="T44" fmla="*/ 0 w 728"/>
                <a:gd name="T45" fmla="*/ 393 h 452"/>
                <a:gd name="T46" fmla="*/ 8 w 728"/>
                <a:gd name="T47" fmla="*/ 426 h 452"/>
                <a:gd name="T48" fmla="*/ 25 w 728"/>
                <a:gd name="T49" fmla="*/ 435 h 452"/>
                <a:gd name="T50" fmla="*/ 83 w 728"/>
                <a:gd name="T51" fmla="*/ 435 h 452"/>
                <a:gd name="T52" fmla="*/ 234 w 728"/>
                <a:gd name="T53" fmla="*/ 284 h 452"/>
                <a:gd name="T54" fmla="*/ 234 w 728"/>
                <a:gd name="T55" fmla="*/ 284 h 452"/>
                <a:gd name="T56" fmla="*/ 234 w 728"/>
                <a:gd name="T57" fmla="*/ 28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8" h="452">
                  <a:moveTo>
                    <a:pt x="234" y="284"/>
                  </a:moveTo>
                  <a:cubicBezTo>
                    <a:pt x="250" y="267"/>
                    <a:pt x="276" y="267"/>
                    <a:pt x="292" y="284"/>
                  </a:cubicBezTo>
                  <a:cubicBezTo>
                    <a:pt x="359" y="351"/>
                    <a:pt x="359" y="351"/>
                    <a:pt x="359" y="351"/>
                  </a:cubicBezTo>
                  <a:cubicBezTo>
                    <a:pt x="376" y="368"/>
                    <a:pt x="384" y="368"/>
                    <a:pt x="401" y="368"/>
                  </a:cubicBezTo>
                  <a:cubicBezTo>
                    <a:pt x="418" y="368"/>
                    <a:pt x="426" y="368"/>
                    <a:pt x="434" y="351"/>
                  </a:cubicBezTo>
                  <a:cubicBezTo>
                    <a:pt x="660" y="134"/>
                    <a:pt x="660" y="134"/>
                    <a:pt x="660" y="134"/>
                  </a:cubicBezTo>
                  <a:cubicBezTo>
                    <a:pt x="694" y="167"/>
                    <a:pt x="694" y="167"/>
                    <a:pt x="694" y="167"/>
                  </a:cubicBezTo>
                  <a:cubicBezTo>
                    <a:pt x="702" y="175"/>
                    <a:pt x="710" y="175"/>
                    <a:pt x="710" y="175"/>
                  </a:cubicBezTo>
                  <a:cubicBezTo>
                    <a:pt x="719" y="175"/>
                    <a:pt x="727" y="167"/>
                    <a:pt x="727" y="159"/>
                  </a:cubicBezTo>
                  <a:cubicBezTo>
                    <a:pt x="727" y="33"/>
                    <a:pt x="727" y="33"/>
                    <a:pt x="727" y="33"/>
                  </a:cubicBezTo>
                  <a:cubicBezTo>
                    <a:pt x="727" y="25"/>
                    <a:pt x="727" y="16"/>
                    <a:pt x="719" y="8"/>
                  </a:cubicBezTo>
                  <a:cubicBezTo>
                    <a:pt x="710" y="0"/>
                    <a:pt x="702" y="0"/>
                    <a:pt x="694" y="0"/>
                  </a:cubicBezTo>
                  <a:cubicBezTo>
                    <a:pt x="568" y="0"/>
                    <a:pt x="568" y="0"/>
                    <a:pt x="568" y="0"/>
                  </a:cubicBezTo>
                  <a:cubicBezTo>
                    <a:pt x="560" y="0"/>
                    <a:pt x="551" y="0"/>
                    <a:pt x="551" y="8"/>
                  </a:cubicBezTo>
                  <a:cubicBezTo>
                    <a:pt x="543" y="16"/>
                    <a:pt x="551" y="25"/>
                    <a:pt x="551" y="33"/>
                  </a:cubicBezTo>
                  <a:cubicBezTo>
                    <a:pt x="585" y="58"/>
                    <a:pt x="585" y="58"/>
                    <a:pt x="585" y="58"/>
                  </a:cubicBezTo>
                  <a:cubicBezTo>
                    <a:pt x="426" y="217"/>
                    <a:pt x="426" y="217"/>
                    <a:pt x="426" y="217"/>
                  </a:cubicBezTo>
                  <a:cubicBezTo>
                    <a:pt x="426" y="225"/>
                    <a:pt x="409" y="225"/>
                    <a:pt x="401" y="225"/>
                  </a:cubicBezTo>
                  <a:cubicBezTo>
                    <a:pt x="393" y="225"/>
                    <a:pt x="376" y="225"/>
                    <a:pt x="368" y="217"/>
                  </a:cubicBezTo>
                  <a:cubicBezTo>
                    <a:pt x="292" y="142"/>
                    <a:pt x="292" y="142"/>
                    <a:pt x="292" y="142"/>
                  </a:cubicBezTo>
                  <a:cubicBezTo>
                    <a:pt x="276" y="125"/>
                    <a:pt x="250" y="125"/>
                    <a:pt x="234" y="142"/>
                  </a:cubicBezTo>
                  <a:cubicBezTo>
                    <a:pt x="8" y="359"/>
                    <a:pt x="8" y="359"/>
                    <a:pt x="8" y="359"/>
                  </a:cubicBezTo>
                  <a:cubicBezTo>
                    <a:pt x="0" y="368"/>
                    <a:pt x="0" y="384"/>
                    <a:pt x="0" y="393"/>
                  </a:cubicBezTo>
                  <a:cubicBezTo>
                    <a:pt x="0" y="410"/>
                    <a:pt x="0" y="418"/>
                    <a:pt x="8" y="426"/>
                  </a:cubicBezTo>
                  <a:cubicBezTo>
                    <a:pt x="25" y="435"/>
                    <a:pt x="25" y="435"/>
                    <a:pt x="25" y="435"/>
                  </a:cubicBezTo>
                  <a:cubicBezTo>
                    <a:pt x="41" y="451"/>
                    <a:pt x="67" y="451"/>
                    <a:pt x="83" y="435"/>
                  </a:cubicBezTo>
                  <a:lnTo>
                    <a:pt x="234" y="284"/>
                  </a:lnTo>
                  <a:close/>
                  <a:moveTo>
                    <a:pt x="234" y="284"/>
                  </a:moveTo>
                  <a:lnTo>
                    <a:pt x="234" y="284"/>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latin typeface="微软雅黑" panose="020B0503020204020204" pitchFamily="34" charset="-122"/>
                <a:ea typeface="微软雅黑" panose="020B0503020204020204" pitchFamily="34" charset="-122"/>
              </a:endParaRPr>
            </a:p>
          </p:txBody>
        </p:sp>
        <p:sp>
          <p:nvSpPr>
            <p:cNvPr id="20" name="Freeform 16"/>
            <p:cNvSpPr>
              <a:spLocks noChangeArrowheads="1"/>
            </p:cNvSpPr>
            <p:nvPr/>
          </p:nvSpPr>
          <p:spPr bwMode="auto">
            <a:xfrm>
              <a:off x="1569458" y="688424"/>
              <a:ext cx="334962" cy="331788"/>
            </a:xfrm>
            <a:custGeom>
              <a:avLst/>
              <a:gdLst>
                <a:gd name="T0" fmla="*/ 887 w 929"/>
                <a:gd name="T1" fmla="*/ 0 h 921"/>
                <a:gd name="T2" fmla="*/ 836 w 929"/>
                <a:gd name="T3" fmla="*/ 50 h 921"/>
                <a:gd name="T4" fmla="*/ 836 w 929"/>
                <a:gd name="T5" fmla="*/ 837 h 921"/>
                <a:gd name="T6" fmla="*/ 51 w 929"/>
                <a:gd name="T7" fmla="*/ 837 h 921"/>
                <a:gd name="T8" fmla="*/ 0 w 929"/>
                <a:gd name="T9" fmla="*/ 878 h 921"/>
                <a:gd name="T10" fmla="*/ 51 w 929"/>
                <a:gd name="T11" fmla="*/ 920 h 921"/>
                <a:gd name="T12" fmla="*/ 887 w 929"/>
                <a:gd name="T13" fmla="*/ 920 h 921"/>
                <a:gd name="T14" fmla="*/ 928 w 929"/>
                <a:gd name="T15" fmla="*/ 878 h 921"/>
                <a:gd name="T16" fmla="*/ 928 w 929"/>
                <a:gd name="T17" fmla="*/ 50 h 921"/>
                <a:gd name="T18" fmla="*/ 887 w 929"/>
                <a:gd name="T19" fmla="*/ 0 h 921"/>
                <a:gd name="T20" fmla="*/ 887 w 929"/>
                <a:gd name="T21" fmla="*/ 0 h 921"/>
                <a:gd name="T22" fmla="*/ 887 w 929"/>
                <a:gd name="T23"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9" h="921">
                  <a:moveTo>
                    <a:pt x="887" y="0"/>
                  </a:moveTo>
                  <a:cubicBezTo>
                    <a:pt x="862" y="0"/>
                    <a:pt x="836" y="26"/>
                    <a:pt x="836" y="50"/>
                  </a:cubicBezTo>
                  <a:cubicBezTo>
                    <a:pt x="836" y="837"/>
                    <a:pt x="836" y="837"/>
                    <a:pt x="836" y="837"/>
                  </a:cubicBezTo>
                  <a:cubicBezTo>
                    <a:pt x="51" y="837"/>
                    <a:pt x="51" y="837"/>
                    <a:pt x="51" y="837"/>
                  </a:cubicBezTo>
                  <a:cubicBezTo>
                    <a:pt x="26" y="837"/>
                    <a:pt x="0" y="853"/>
                    <a:pt x="0" y="878"/>
                  </a:cubicBezTo>
                  <a:cubicBezTo>
                    <a:pt x="0" y="903"/>
                    <a:pt x="26" y="920"/>
                    <a:pt x="51" y="920"/>
                  </a:cubicBezTo>
                  <a:cubicBezTo>
                    <a:pt x="887" y="920"/>
                    <a:pt x="887" y="920"/>
                    <a:pt x="887" y="920"/>
                  </a:cubicBezTo>
                  <a:cubicBezTo>
                    <a:pt x="912" y="920"/>
                    <a:pt x="928" y="903"/>
                    <a:pt x="928" y="878"/>
                  </a:cubicBezTo>
                  <a:cubicBezTo>
                    <a:pt x="928" y="50"/>
                    <a:pt x="928" y="50"/>
                    <a:pt x="928" y="50"/>
                  </a:cubicBezTo>
                  <a:cubicBezTo>
                    <a:pt x="928" y="26"/>
                    <a:pt x="903" y="0"/>
                    <a:pt x="887" y="0"/>
                  </a:cubicBezTo>
                  <a:close/>
                  <a:moveTo>
                    <a:pt x="887" y="0"/>
                  </a:moveTo>
                  <a:lnTo>
                    <a:pt x="887"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heckerboard(across)">
                                      <p:cBhvr>
                                        <p:cTn id="16" dur="500"/>
                                        <p:tgtEl>
                                          <p:spTgt spid="7"/>
                                        </p:tgtEl>
                                      </p:cBhvr>
                                    </p:animEffect>
                                  </p:childTnLst>
                                </p:cTn>
                              </p:par>
                              <p:par>
                                <p:cTn id="17" presetID="5" presetClass="entr" presetSubtype="1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heckerboard(across)">
                                      <p:cBhvr>
                                        <p:cTn id="19" dur="500"/>
                                        <p:tgtEl>
                                          <p:spTgt spid="8"/>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checkerboard(across)">
                                      <p:cBhvr>
                                        <p:cTn id="25" dur="500"/>
                                        <p:tgtEl>
                                          <p:spTgt spid="12"/>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checkerboard(across)">
                                      <p:cBhvr>
                                        <p:cTn id="28" dur="500"/>
                                        <p:tgtEl>
                                          <p:spTgt spid="13"/>
                                        </p:tgtEl>
                                      </p:cBhvr>
                                    </p:animEffect>
                                  </p:childTnLst>
                                </p:cTn>
                              </p:par>
                              <p:par>
                                <p:cTn id="29" presetID="5" presetClass="entr" presetSubtype="1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checkerboard(across)">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6" grpId="0"/>
      <p:bldP spid="7" grpId="0" bldLvl="0" animBg="1"/>
      <p:bldP spid="10" grpId="0"/>
      <p:bldP spid="12" grpId="0"/>
      <p:bldP spid="13"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90165" y="639445"/>
            <a:ext cx="309880" cy="457200"/>
          </a:xfrm>
          <a:prstGeom prst="rect">
            <a:avLst/>
          </a:prstGeom>
          <a:noFill/>
        </p:spPr>
        <p:txBody>
          <a:bodyPr wrap="none" rtlCol="0">
            <a:spAutoFit/>
          </a:bodyPr>
          <a:lstStyle/>
          <a:p>
            <a:pPr algn="l"/>
            <a:endParaRPr kumimoji="1" lang="zh-CN" altLang="en-US" sz="2400" dirty="0">
              <a:solidFill>
                <a:srgbClr val="3E60CE"/>
              </a:solidFill>
              <a:latin typeface="+mj-ea"/>
            </a:endParaRPr>
          </a:p>
        </p:txBody>
      </p:sp>
      <p:sp>
        <p:nvSpPr>
          <p:cNvPr id="3" name="文本框 2"/>
          <p:cNvSpPr txBox="1"/>
          <p:nvPr/>
        </p:nvSpPr>
        <p:spPr>
          <a:xfrm>
            <a:off x="1077595" y="1462405"/>
            <a:ext cx="10229215" cy="3931920"/>
          </a:xfrm>
          <a:prstGeom prst="rect">
            <a:avLst/>
          </a:prstGeom>
          <a:noFill/>
        </p:spPr>
        <p:txBody>
          <a:bodyPr wrap="square" rtlCol="0">
            <a:spAutoFit/>
          </a:bodyPr>
          <a:lstStyle/>
          <a:p>
            <a:pPr algn="l" fontAlgn="auto">
              <a:lnSpc>
                <a:spcPct val="150000"/>
              </a:lnSpc>
            </a:pPr>
            <a:r>
              <a:rPr lang="zh-CN" altLang="en-US" sz="2400">
                <a:solidFill>
                  <a:srgbClr val="404040"/>
                </a:solidFill>
                <a:latin typeface="宋体" panose="02010600030101010101" pitchFamily="2" charset="-122"/>
                <a:ea typeface="宋体" panose="02010600030101010101" pitchFamily="2" charset="-122"/>
                <a:sym typeface="+mn-lt"/>
              </a:rPr>
              <a:t>企业通过公益性社会组织或者县级（含县级）以上人民政府及其组成部门和直属机构，用于慈善活动、公益事业的捐赠支出，在年度利润总额12%以内的部分，准予在计算应纳税所得额时扣除；超过年度利润总额12%的部分，准予结转以后三年内在计算应纳税所得额时扣除。</a:t>
            </a:r>
            <a:endParaRPr lang="zh-CN" altLang="en-US" sz="2400">
              <a:solidFill>
                <a:srgbClr val="404040"/>
              </a:solidFill>
              <a:latin typeface="宋体" panose="02010600030101010101" pitchFamily="2" charset="-122"/>
              <a:ea typeface="宋体" panose="02010600030101010101" pitchFamily="2" charset="-122"/>
              <a:sym typeface="+mn-lt"/>
            </a:endParaRPr>
          </a:p>
          <a:p>
            <a:pPr algn="l" fontAlgn="auto">
              <a:lnSpc>
                <a:spcPct val="150000"/>
              </a:lnSpc>
            </a:pPr>
            <a:endParaRPr lang="zh-CN" altLang="en-US" sz="2400">
              <a:solidFill>
                <a:srgbClr val="404040"/>
              </a:solidFill>
              <a:latin typeface="宋体" panose="02010600030101010101" pitchFamily="2" charset="-122"/>
              <a:ea typeface="宋体" panose="02010600030101010101" pitchFamily="2" charset="-122"/>
              <a:sym typeface="+mn-lt"/>
            </a:endParaRPr>
          </a:p>
          <a:p>
            <a:pPr algn="l" fontAlgn="auto">
              <a:lnSpc>
                <a:spcPct val="150000"/>
              </a:lnSpc>
            </a:pPr>
            <a:r>
              <a:rPr lang="zh-CN" altLang="en-US" sz="2400">
                <a:solidFill>
                  <a:srgbClr val="404040"/>
                </a:solidFill>
                <a:latin typeface="宋体" panose="02010600030101010101" pitchFamily="2" charset="-122"/>
                <a:ea typeface="宋体" panose="02010600030101010101" pitchFamily="2" charset="-122"/>
                <a:sym typeface="+mn-lt"/>
              </a:rPr>
              <a:t>年度利润总额，是指企业依照国家统一会计制度的规定计算的大于零的数额。</a:t>
            </a:r>
            <a:endParaRPr lang="zh-CN" altLang="en-US" sz="2400">
              <a:solidFill>
                <a:srgbClr val="404040"/>
              </a:solidFill>
              <a:latin typeface="宋体" panose="02010600030101010101" pitchFamily="2" charset="-122"/>
              <a:ea typeface="宋体" panose="02010600030101010101" pitchFamily="2" charset="-122"/>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90165" y="639445"/>
            <a:ext cx="2316480" cy="457200"/>
          </a:xfrm>
          <a:prstGeom prst="rect">
            <a:avLst/>
          </a:prstGeom>
          <a:noFill/>
        </p:spPr>
        <p:txBody>
          <a:bodyPr wrap="none" rtlCol="0">
            <a:spAutoFit/>
          </a:bodyPr>
          <a:lstStyle/>
          <a:p>
            <a:pPr algn="l"/>
            <a:r>
              <a:rPr kumimoji="1" lang="zh-CN" altLang="en-US" sz="2400" dirty="0">
                <a:solidFill>
                  <a:srgbClr val="3E60CE"/>
                </a:solidFill>
                <a:latin typeface="+mj-ea"/>
              </a:rPr>
              <a:t>捐赠额的确认</a:t>
            </a:r>
            <a:r>
              <a:rPr kumimoji="1" lang="zh-CN" altLang="en-US" sz="2400" dirty="0">
                <a:solidFill>
                  <a:srgbClr val="3E60CE"/>
                </a:solidFill>
                <a:latin typeface="+mj-ea"/>
                <a:sym typeface="+mn-ea"/>
              </a:rPr>
              <a:t>：</a:t>
            </a:r>
            <a:endParaRPr kumimoji="1" lang="zh-CN" altLang="en-US" sz="2400" dirty="0">
              <a:solidFill>
                <a:srgbClr val="3E60CE"/>
              </a:solidFill>
              <a:latin typeface="+mj-ea"/>
            </a:endParaRPr>
          </a:p>
        </p:txBody>
      </p:sp>
      <p:sp>
        <p:nvSpPr>
          <p:cNvPr id="3" name="文本框 2"/>
          <p:cNvSpPr txBox="1"/>
          <p:nvPr/>
        </p:nvSpPr>
        <p:spPr>
          <a:xfrm>
            <a:off x="1077595" y="1462405"/>
            <a:ext cx="10229215" cy="4480560"/>
          </a:xfrm>
          <a:prstGeom prst="rect">
            <a:avLst/>
          </a:prstGeom>
          <a:noFill/>
        </p:spPr>
        <p:txBody>
          <a:bodyPr wrap="square" rtlCol="0">
            <a:spAutoFit/>
          </a:bodyPr>
          <a:lstStyle/>
          <a:p>
            <a:pPr algn="l" fontAlgn="auto">
              <a:lnSpc>
                <a:spcPct val="150000"/>
              </a:lnSpc>
            </a:pPr>
            <a:r>
              <a:rPr lang="zh-CN" altLang="en-US" sz="2400">
                <a:solidFill>
                  <a:srgbClr val="404040"/>
                </a:solidFill>
                <a:latin typeface="黑体" panose="02010609060101010101" charset="-122"/>
                <a:ea typeface="黑体" panose="02010609060101010101" charset="-122"/>
                <a:sym typeface="+mn-lt"/>
              </a:rPr>
              <a:t>（一）接受的货币性资产捐赠，</a:t>
            </a:r>
            <a:r>
              <a:rPr lang="zh-CN" altLang="en-US" sz="2400">
                <a:solidFill>
                  <a:srgbClr val="404040"/>
                </a:solidFill>
                <a:latin typeface="宋体" panose="02010600030101010101" pitchFamily="2" charset="-122"/>
                <a:ea typeface="宋体" panose="02010600030101010101" pitchFamily="2" charset="-122"/>
                <a:sym typeface="+mn-lt"/>
              </a:rPr>
              <a:t>以实际收到的金额确认捐赠额。</a:t>
            </a:r>
            <a:endParaRPr lang="zh-CN" altLang="en-US" sz="2400">
              <a:solidFill>
                <a:srgbClr val="404040"/>
              </a:solidFill>
              <a:latin typeface="宋体" panose="02010600030101010101" pitchFamily="2" charset="-122"/>
              <a:ea typeface="宋体" panose="02010600030101010101" pitchFamily="2" charset="-122"/>
              <a:sym typeface="+mn-lt"/>
            </a:endParaRPr>
          </a:p>
          <a:p>
            <a:pPr algn="l" fontAlgn="auto">
              <a:lnSpc>
                <a:spcPct val="150000"/>
              </a:lnSpc>
            </a:pPr>
            <a:r>
              <a:rPr lang="zh-CN" altLang="en-US" sz="2400">
                <a:solidFill>
                  <a:srgbClr val="404040"/>
                </a:solidFill>
                <a:latin typeface="黑体" panose="02010609060101010101" charset="-122"/>
                <a:ea typeface="黑体" panose="02010609060101010101" charset="-122"/>
                <a:sym typeface="+mn-lt"/>
              </a:rPr>
              <a:t>（二）接受的非货币性资产捐赠，</a:t>
            </a:r>
            <a:r>
              <a:rPr lang="zh-CN" altLang="en-US" sz="2400">
                <a:solidFill>
                  <a:srgbClr val="404040"/>
                </a:solidFill>
                <a:latin typeface="宋体" panose="02010600030101010101" pitchFamily="2" charset="-122"/>
                <a:ea typeface="宋体" panose="02010600030101010101" pitchFamily="2" charset="-122"/>
                <a:sym typeface="+mn-lt"/>
              </a:rPr>
              <a:t>以其公允价值确认捐赠额。</a:t>
            </a:r>
            <a:endParaRPr lang="zh-CN" altLang="en-US" sz="2400">
              <a:solidFill>
                <a:srgbClr val="404040"/>
              </a:solidFill>
              <a:latin typeface="宋体" panose="02010600030101010101" pitchFamily="2" charset="-122"/>
              <a:ea typeface="宋体" panose="02010600030101010101" pitchFamily="2" charset="-122"/>
              <a:sym typeface="+mn-lt"/>
            </a:endParaRPr>
          </a:p>
          <a:p>
            <a:pPr algn="l" fontAlgn="auto">
              <a:lnSpc>
                <a:spcPct val="150000"/>
              </a:lnSpc>
            </a:pPr>
            <a:r>
              <a:rPr lang="zh-CN" altLang="en-US" sz="2400">
                <a:solidFill>
                  <a:srgbClr val="404040"/>
                </a:solidFill>
                <a:latin typeface="宋体" panose="02010600030101010101" pitchFamily="2" charset="-122"/>
                <a:ea typeface="宋体" panose="02010600030101010101" pitchFamily="2" charset="-122"/>
                <a:sym typeface="+mn-lt"/>
              </a:rPr>
              <a:t>  捐赠方在向公益性社会组织、县级以上人民政府及其部门等国家机关捐赠时，应当提供注明捐赠非货币性资产公允价值的证明；不能提供证明的，接受捐赠方不得向其开具捐赠票据。 </a:t>
            </a:r>
            <a:endParaRPr lang="zh-CN" altLang="en-US" sz="2400">
              <a:solidFill>
                <a:srgbClr val="404040"/>
              </a:solidFill>
              <a:latin typeface="宋体" panose="02010600030101010101" pitchFamily="2" charset="-122"/>
              <a:ea typeface="宋体" panose="02010600030101010101" pitchFamily="2" charset="-122"/>
              <a:sym typeface="+mn-lt"/>
            </a:endParaRPr>
          </a:p>
          <a:p>
            <a:pPr algn="l" fontAlgn="auto">
              <a:lnSpc>
                <a:spcPct val="150000"/>
              </a:lnSpc>
            </a:pPr>
            <a:r>
              <a:rPr lang="zh-CN" altLang="en-US" sz="2400">
                <a:solidFill>
                  <a:srgbClr val="404040"/>
                </a:solidFill>
                <a:latin typeface="宋体" panose="02010600030101010101" pitchFamily="2" charset="-122"/>
                <a:ea typeface="宋体" panose="02010600030101010101" pitchFamily="2" charset="-122"/>
                <a:sym typeface="+mn-lt"/>
              </a:rPr>
              <a:t>（三）企业向公益性社会团体实施的</a:t>
            </a:r>
            <a:r>
              <a:rPr lang="zh-CN" altLang="en-US" sz="2400">
                <a:solidFill>
                  <a:srgbClr val="404040"/>
                </a:solidFill>
                <a:latin typeface="黑体" panose="02010609060101010101" charset="-122"/>
                <a:ea typeface="黑体" panose="02010609060101010101" charset="-122"/>
                <a:sym typeface="+mn-lt"/>
              </a:rPr>
              <a:t>股权捐赠</a:t>
            </a:r>
            <a:r>
              <a:rPr lang="zh-CN" altLang="en-US" sz="2400">
                <a:solidFill>
                  <a:srgbClr val="404040"/>
                </a:solidFill>
                <a:latin typeface="宋体" panose="02010600030101010101" pitchFamily="2" charset="-122"/>
                <a:ea typeface="宋体" panose="02010600030101010101" pitchFamily="2" charset="-122"/>
                <a:sym typeface="+mn-lt"/>
              </a:rPr>
              <a:t>，以其股权历史成本为依据确定捐赠额，并依此按规定在所得税前予以扣除。公益性社会团体接受股权捐赠后，应按照捐赠企业提供的股权历史成本开具捐赠票据。</a:t>
            </a:r>
            <a:endParaRPr lang="zh-CN" altLang="en-US" sz="2400">
              <a:solidFill>
                <a:srgbClr val="404040"/>
              </a:solidFill>
              <a:latin typeface="宋体" panose="02010600030101010101" pitchFamily="2" charset="-122"/>
              <a:ea typeface="宋体" panose="02010600030101010101" pitchFamily="2" charset="-122"/>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1EBF7">
            <a:alpha val="40000"/>
          </a:srgbClr>
        </a:solidFill>
        <a:effectLst/>
      </p:bgPr>
    </p:bg>
    <p:spTree>
      <p:nvGrpSpPr>
        <p:cNvPr id="1" name=""/>
        <p:cNvGrpSpPr/>
        <p:nvPr/>
      </p:nvGrpSpPr>
      <p:grpSpPr>
        <a:xfrm>
          <a:off x="0" y="0"/>
          <a:ext cx="0" cy="0"/>
          <a:chOff x="0" y="0"/>
          <a:chExt cx="0" cy="0"/>
        </a:xfrm>
      </p:grpSpPr>
      <p:sp>
        <p:nvSpPr>
          <p:cNvPr id="2" name="矩形 1"/>
          <p:cNvSpPr/>
          <p:nvPr/>
        </p:nvSpPr>
        <p:spPr>
          <a:xfrm>
            <a:off x="0" y="-1"/>
            <a:ext cx="12192000" cy="2455817"/>
          </a:xfrm>
          <a:prstGeom prst="rect">
            <a:avLst/>
          </a:prstGeom>
          <a:solidFill>
            <a:srgbClr val="3E6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椭圆 5"/>
          <p:cNvSpPr/>
          <p:nvPr/>
        </p:nvSpPr>
        <p:spPr>
          <a:xfrm>
            <a:off x="10178042" y="-869940"/>
            <a:ext cx="2847104" cy="2847104"/>
          </a:xfrm>
          <a:prstGeom prst="ellipse">
            <a:avLst/>
          </a:prstGeom>
          <a:solidFill>
            <a:srgbClr val="1C45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同心圆 2"/>
          <p:cNvSpPr/>
          <p:nvPr/>
        </p:nvSpPr>
        <p:spPr>
          <a:xfrm>
            <a:off x="7077424" y="-1773654"/>
            <a:ext cx="3671454" cy="3671454"/>
          </a:xfrm>
          <a:prstGeom prst="donut">
            <a:avLst>
              <a:gd name="adj" fmla="val 14720"/>
            </a:avLst>
          </a:prstGeom>
          <a:solidFill>
            <a:srgbClr val="EC79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4" name="文本框 3"/>
          <p:cNvSpPr txBox="1"/>
          <p:nvPr/>
        </p:nvSpPr>
        <p:spPr>
          <a:xfrm>
            <a:off x="796838" y="1227907"/>
            <a:ext cx="1920240" cy="1015663"/>
          </a:xfrm>
          <a:prstGeom prst="rect">
            <a:avLst/>
          </a:prstGeom>
          <a:noFill/>
        </p:spPr>
        <p:txBody>
          <a:bodyPr wrap="square" rtlCol="0">
            <a:spAutoFit/>
          </a:bodyPr>
          <a:lstStyle/>
          <a:p>
            <a:pPr algn="dist"/>
            <a:r>
              <a:rPr kumimoji="1" lang="zh-CN" altLang="en-US" sz="6000" dirty="0">
                <a:solidFill>
                  <a:schemeClr val="bg1">
                    <a:lumMod val="95000"/>
                  </a:schemeClr>
                </a:solidFill>
                <a:latin typeface="+mj-ea"/>
                <a:ea typeface="+mj-ea"/>
              </a:rPr>
              <a:t>目录</a:t>
            </a:r>
            <a:endParaRPr kumimoji="1" lang="zh-CN" altLang="en-US" sz="6000" dirty="0">
              <a:solidFill>
                <a:schemeClr val="bg1">
                  <a:lumMod val="95000"/>
                </a:schemeClr>
              </a:solidFill>
              <a:latin typeface="+mj-ea"/>
              <a:ea typeface="+mj-ea"/>
            </a:endParaRPr>
          </a:p>
        </p:txBody>
      </p:sp>
      <p:sp>
        <p:nvSpPr>
          <p:cNvPr id="5" name="文本框 4"/>
          <p:cNvSpPr txBox="1"/>
          <p:nvPr/>
        </p:nvSpPr>
        <p:spPr>
          <a:xfrm>
            <a:off x="2717078" y="1684777"/>
            <a:ext cx="2441694" cy="584775"/>
          </a:xfrm>
          <a:prstGeom prst="rect">
            <a:avLst/>
          </a:prstGeom>
          <a:noFill/>
        </p:spPr>
        <p:txBody>
          <a:bodyPr wrap="none" rtlCol="0">
            <a:spAutoFit/>
          </a:bodyPr>
          <a:lstStyle/>
          <a:p>
            <a:r>
              <a:rPr kumimoji="1" lang="en-US" altLang="zh-CN" sz="3200" dirty="0">
                <a:solidFill>
                  <a:schemeClr val="bg1">
                    <a:lumMod val="95000"/>
                  </a:schemeClr>
                </a:solidFill>
              </a:rPr>
              <a:t>CONTENTS</a:t>
            </a:r>
            <a:endParaRPr kumimoji="1" lang="zh-CN" altLang="en-US" sz="3200" dirty="0">
              <a:solidFill>
                <a:schemeClr val="bg1">
                  <a:lumMod val="95000"/>
                </a:schemeClr>
              </a:solidFill>
            </a:endParaRPr>
          </a:p>
        </p:txBody>
      </p:sp>
      <p:sp>
        <p:nvSpPr>
          <p:cNvPr id="7" name="椭圆 6"/>
          <p:cNvSpPr/>
          <p:nvPr/>
        </p:nvSpPr>
        <p:spPr>
          <a:xfrm>
            <a:off x="1567547" y="3325755"/>
            <a:ext cx="470263" cy="470263"/>
          </a:xfrm>
          <a:prstGeom prst="ellipse">
            <a:avLst/>
          </a:prstGeom>
          <a:solidFill>
            <a:srgbClr val="3E6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000" dirty="0"/>
              <a:t>1</a:t>
            </a:r>
            <a:endParaRPr kumimoji="1" lang="en-US" altLang="zh-CN" sz="2000" dirty="0"/>
          </a:p>
        </p:txBody>
      </p:sp>
      <p:sp>
        <p:nvSpPr>
          <p:cNvPr id="8" name="文本框 7"/>
          <p:cNvSpPr txBox="1"/>
          <p:nvPr/>
        </p:nvSpPr>
        <p:spPr>
          <a:xfrm>
            <a:off x="796838" y="3894052"/>
            <a:ext cx="1452245" cy="396240"/>
          </a:xfrm>
          <a:prstGeom prst="rect">
            <a:avLst/>
          </a:prstGeom>
          <a:noFill/>
        </p:spPr>
        <p:txBody>
          <a:bodyPr wrap="none" rtlCol="0">
            <a:spAutoFit/>
          </a:bodyPr>
          <a:lstStyle/>
          <a:p>
            <a:r>
              <a:rPr kumimoji="1" lang="en-US" altLang="zh-CN" sz="2000" dirty="0">
                <a:solidFill>
                  <a:srgbClr val="3E60CE"/>
                </a:solidFill>
              </a:rPr>
              <a:t>PART ONE</a:t>
            </a:r>
            <a:endParaRPr kumimoji="1" lang="en-US" altLang="zh-CN" sz="2000" dirty="0">
              <a:solidFill>
                <a:srgbClr val="3E60CE"/>
              </a:solidFill>
            </a:endParaRPr>
          </a:p>
        </p:txBody>
      </p:sp>
      <p:cxnSp>
        <p:nvCxnSpPr>
          <p:cNvPr id="10" name="直线连接符 9"/>
          <p:cNvCxnSpPr/>
          <p:nvPr/>
        </p:nvCxnSpPr>
        <p:spPr>
          <a:xfrm>
            <a:off x="2299067" y="3312692"/>
            <a:ext cx="0" cy="937629"/>
          </a:xfrm>
          <a:prstGeom prst="line">
            <a:avLst/>
          </a:prstGeom>
          <a:ln>
            <a:solidFill>
              <a:srgbClr val="3E60CE"/>
            </a:solidFill>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2521136" y="3550941"/>
            <a:ext cx="3434080" cy="579120"/>
          </a:xfrm>
          <a:prstGeom prst="rect">
            <a:avLst/>
          </a:prstGeom>
          <a:noFill/>
        </p:spPr>
        <p:txBody>
          <a:bodyPr wrap="none" rtlCol="0">
            <a:spAutoFit/>
          </a:bodyPr>
          <a:lstStyle/>
          <a:p>
            <a:r>
              <a:rPr kumimoji="1" lang="zh-CN" altLang="en-US" sz="3200" dirty="0">
                <a:solidFill>
                  <a:srgbClr val="3E60CE"/>
                </a:solidFill>
              </a:rPr>
              <a:t>资产损失税前扣除</a:t>
            </a:r>
            <a:endParaRPr kumimoji="1" lang="zh-CN" altLang="en-US" sz="3200" dirty="0">
              <a:solidFill>
                <a:srgbClr val="3E60CE"/>
              </a:solidFill>
            </a:endParaRPr>
          </a:p>
        </p:txBody>
      </p:sp>
      <p:sp>
        <p:nvSpPr>
          <p:cNvPr id="13" name="椭圆 12"/>
          <p:cNvSpPr/>
          <p:nvPr/>
        </p:nvSpPr>
        <p:spPr>
          <a:xfrm>
            <a:off x="1567547" y="4853732"/>
            <a:ext cx="470263" cy="470263"/>
          </a:xfrm>
          <a:prstGeom prst="ellipse">
            <a:avLst/>
          </a:prstGeom>
          <a:solidFill>
            <a:srgbClr val="3E6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000" dirty="0"/>
              <a:t>2</a:t>
            </a:r>
            <a:endParaRPr kumimoji="1" lang="en-US" altLang="zh-CN" sz="2000" dirty="0"/>
          </a:p>
        </p:txBody>
      </p:sp>
      <p:sp>
        <p:nvSpPr>
          <p:cNvPr id="14" name="文本框 13"/>
          <p:cNvSpPr txBox="1"/>
          <p:nvPr/>
        </p:nvSpPr>
        <p:spPr>
          <a:xfrm>
            <a:off x="796838" y="5422029"/>
            <a:ext cx="1489075" cy="396240"/>
          </a:xfrm>
          <a:prstGeom prst="rect">
            <a:avLst/>
          </a:prstGeom>
          <a:noFill/>
        </p:spPr>
        <p:txBody>
          <a:bodyPr wrap="none" rtlCol="0">
            <a:spAutoFit/>
          </a:bodyPr>
          <a:lstStyle/>
          <a:p>
            <a:r>
              <a:rPr kumimoji="1" lang="en-US" altLang="zh-CN" sz="2000" dirty="0">
                <a:solidFill>
                  <a:srgbClr val="3E60CE"/>
                </a:solidFill>
              </a:rPr>
              <a:t>PART TWO</a:t>
            </a:r>
            <a:endParaRPr kumimoji="1" lang="en-US" altLang="zh-CN" sz="2000" dirty="0">
              <a:solidFill>
                <a:srgbClr val="3E60CE"/>
              </a:solidFill>
            </a:endParaRPr>
          </a:p>
        </p:txBody>
      </p:sp>
      <p:cxnSp>
        <p:nvCxnSpPr>
          <p:cNvPr id="15" name="直线连接符 14"/>
          <p:cNvCxnSpPr/>
          <p:nvPr/>
        </p:nvCxnSpPr>
        <p:spPr>
          <a:xfrm>
            <a:off x="2299067" y="4840669"/>
            <a:ext cx="0" cy="937629"/>
          </a:xfrm>
          <a:prstGeom prst="line">
            <a:avLst/>
          </a:prstGeom>
          <a:ln>
            <a:solidFill>
              <a:srgbClr val="3E60CE"/>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2521136" y="4960808"/>
            <a:ext cx="3840480" cy="579120"/>
          </a:xfrm>
          <a:prstGeom prst="rect">
            <a:avLst/>
          </a:prstGeom>
          <a:noFill/>
        </p:spPr>
        <p:txBody>
          <a:bodyPr wrap="none" rtlCol="0">
            <a:spAutoFit/>
          </a:bodyPr>
          <a:lstStyle/>
          <a:p>
            <a:r>
              <a:rPr kumimoji="1" lang="zh-CN" altLang="en-US" sz="3200" dirty="0">
                <a:solidFill>
                  <a:srgbClr val="3E60CE"/>
                </a:solidFill>
              </a:rPr>
              <a:t>公益性捐赠税前扣除</a:t>
            </a:r>
            <a:endParaRPr kumimoji="1" lang="zh-CN" altLang="en-US" sz="3200" dirty="0">
              <a:solidFill>
                <a:srgbClr val="3E60CE"/>
              </a:solidFill>
            </a:endParaRPr>
          </a:p>
        </p:txBody>
      </p:sp>
      <p:sp>
        <p:nvSpPr>
          <p:cNvPr id="9" name="同心圆 8"/>
          <p:cNvSpPr/>
          <p:nvPr/>
        </p:nvSpPr>
        <p:spPr>
          <a:xfrm>
            <a:off x="9739756" y="1901536"/>
            <a:ext cx="3671454" cy="3671454"/>
          </a:xfrm>
          <a:prstGeom prst="donut">
            <a:avLst>
              <a:gd name="adj" fmla="val 14720"/>
            </a:avLst>
          </a:prstGeom>
          <a:solidFill>
            <a:srgbClr val="4F7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par>
                                <p:cTn id="11" presetID="9"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dissolve">
                                      <p:cBhvr>
                                        <p:cTn id="19" dur="500"/>
                                        <p:tgtEl>
                                          <p:spTgt spid="13"/>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ssolve">
                                      <p:cBhvr>
                                        <p:cTn id="22" dur="500"/>
                                        <p:tgtEl>
                                          <p:spTgt spid="14"/>
                                        </p:tgtEl>
                                      </p:cBhvr>
                                    </p:animEffect>
                                  </p:childTnLst>
                                </p:cTn>
                              </p:par>
                              <p:par>
                                <p:cTn id="23" presetID="9"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dissolve">
                                      <p:cBhvr>
                                        <p:cTn id="25" dur="500"/>
                                        <p:tgtEl>
                                          <p:spTgt spid="15"/>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dissolve">
                                      <p:cBhvr>
                                        <p:cTn id="28" dur="500"/>
                                        <p:tgtEl>
                                          <p:spTgt spid="16"/>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dissolve">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p:bldP spid="13" grpId="0" animBg="1"/>
      <p:bldP spid="14" grpId="0"/>
      <p:bldP spid="16" grpId="0"/>
      <p:bldP spid="9"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 name="Group 1992"/>
          <p:cNvGrpSpPr/>
          <p:nvPr/>
        </p:nvGrpSpPr>
        <p:grpSpPr>
          <a:xfrm>
            <a:off x="436033" y="1618827"/>
            <a:ext cx="784860" cy="1181947"/>
            <a:chOff x="0" y="0"/>
            <a:chExt cx="1940906" cy="2711896"/>
          </a:xfrm>
        </p:grpSpPr>
        <p:sp>
          <p:nvSpPr>
            <p:cNvPr id="4" name="Shape 1989"/>
            <p:cNvSpPr/>
            <p:nvPr/>
          </p:nvSpPr>
          <p:spPr>
            <a:xfrm>
              <a:off x="0" y="0"/>
              <a:ext cx="1940907" cy="2711897"/>
            </a:xfrm>
            <a:custGeom>
              <a:avLst/>
              <a:gdLst/>
              <a:ahLst/>
              <a:cxnLst>
                <a:cxn ang="0">
                  <a:pos x="wd2" y="hd2"/>
                </a:cxn>
                <a:cxn ang="5400000">
                  <a:pos x="wd2" y="hd2"/>
                </a:cxn>
                <a:cxn ang="10800000">
                  <a:pos x="wd2" y="hd2"/>
                </a:cxn>
                <a:cxn ang="16200000">
                  <a:pos x="wd2" y="hd2"/>
                </a:cxn>
              </a:cxnLst>
              <a:rect l="0" t="0" r="r" b="b"/>
              <a:pathLst>
                <a:path w="21600" h="21600" extrusionOk="0">
                  <a:moveTo>
                    <a:pt x="20094" y="13604"/>
                  </a:moveTo>
                  <a:lnTo>
                    <a:pt x="16160" y="10788"/>
                  </a:lnTo>
                  <a:lnTo>
                    <a:pt x="16929" y="10238"/>
                  </a:lnTo>
                  <a:lnTo>
                    <a:pt x="20863" y="13053"/>
                  </a:lnTo>
                  <a:cubicBezTo>
                    <a:pt x="20863" y="13053"/>
                    <a:pt x="20094" y="13604"/>
                    <a:pt x="20094" y="13604"/>
                  </a:cubicBezTo>
                  <a:close/>
                  <a:moveTo>
                    <a:pt x="20863" y="21005"/>
                  </a:moveTo>
                  <a:lnTo>
                    <a:pt x="736" y="21005"/>
                  </a:lnTo>
                  <a:lnTo>
                    <a:pt x="736" y="15513"/>
                  </a:lnTo>
                  <a:lnTo>
                    <a:pt x="20863" y="15513"/>
                  </a:lnTo>
                  <a:cubicBezTo>
                    <a:pt x="20863" y="15513"/>
                    <a:pt x="20863" y="21005"/>
                    <a:pt x="20863" y="21005"/>
                  </a:cubicBezTo>
                  <a:close/>
                  <a:moveTo>
                    <a:pt x="4749" y="10238"/>
                  </a:moveTo>
                  <a:lnTo>
                    <a:pt x="5518" y="10788"/>
                  </a:lnTo>
                  <a:lnTo>
                    <a:pt x="1584" y="13604"/>
                  </a:lnTo>
                  <a:lnTo>
                    <a:pt x="814" y="13053"/>
                  </a:lnTo>
                  <a:cubicBezTo>
                    <a:pt x="814" y="13053"/>
                    <a:pt x="4749" y="10238"/>
                    <a:pt x="4749" y="10238"/>
                  </a:cubicBezTo>
                  <a:close/>
                  <a:moveTo>
                    <a:pt x="3117" y="2185"/>
                  </a:moveTo>
                  <a:lnTo>
                    <a:pt x="7051" y="5000"/>
                  </a:lnTo>
                  <a:lnTo>
                    <a:pt x="6282" y="5551"/>
                  </a:lnTo>
                  <a:lnTo>
                    <a:pt x="2348" y="2735"/>
                  </a:lnTo>
                  <a:cubicBezTo>
                    <a:pt x="2348" y="2735"/>
                    <a:pt x="3117" y="2185"/>
                    <a:pt x="3117" y="2185"/>
                  </a:cubicBezTo>
                  <a:close/>
                  <a:moveTo>
                    <a:pt x="10800" y="3218"/>
                  </a:moveTo>
                  <a:lnTo>
                    <a:pt x="13680" y="6206"/>
                  </a:lnTo>
                  <a:lnTo>
                    <a:pt x="18660" y="7304"/>
                  </a:lnTo>
                  <a:lnTo>
                    <a:pt x="15338" y="10197"/>
                  </a:lnTo>
                  <a:lnTo>
                    <a:pt x="15658" y="13919"/>
                  </a:lnTo>
                  <a:lnTo>
                    <a:pt x="10800" y="12490"/>
                  </a:lnTo>
                  <a:lnTo>
                    <a:pt x="5942" y="13919"/>
                  </a:lnTo>
                  <a:lnTo>
                    <a:pt x="6264" y="10197"/>
                  </a:lnTo>
                  <a:lnTo>
                    <a:pt x="2940" y="7304"/>
                  </a:lnTo>
                  <a:lnTo>
                    <a:pt x="7923" y="6206"/>
                  </a:lnTo>
                  <a:cubicBezTo>
                    <a:pt x="7923" y="6206"/>
                    <a:pt x="10800" y="3218"/>
                    <a:pt x="10800" y="3218"/>
                  </a:cubicBezTo>
                  <a:close/>
                  <a:moveTo>
                    <a:pt x="18558" y="2185"/>
                  </a:moveTo>
                  <a:lnTo>
                    <a:pt x="19327" y="2735"/>
                  </a:lnTo>
                  <a:lnTo>
                    <a:pt x="15393" y="5551"/>
                  </a:lnTo>
                  <a:lnTo>
                    <a:pt x="14624" y="5000"/>
                  </a:lnTo>
                  <a:cubicBezTo>
                    <a:pt x="14624" y="5000"/>
                    <a:pt x="18558" y="2185"/>
                    <a:pt x="18558" y="2185"/>
                  </a:cubicBezTo>
                  <a:close/>
                  <a:moveTo>
                    <a:pt x="0" y="0"/>
                  </a:moveTo>
                  <a:lnTo>
                    <a:pt x="0" y="21600"/>
                  </a:lnTo>
                  <a:lnTo>
                    <a:pt x="21600" y="21600"/>
                  </a:lnTo>
                  <a:lnTo>
                    <a:pt x="21600" y="0"/>
                  </a:lnTo>
                  <a:cubicBezTo>
                    <a:pt x="21600" y="0"/>
                    <a:pt x="0" y="0"/>
                    <a:pt x="0" y="0"/>
                  </a:cubicBezTo>
                  <a:close/>
                </a:path>
              </a:pathLst>
            </a:custGeom>
            <a:solidFill>
              <a:srgbClr val="0273FF"/>
            </a:solidFill>
            <a:ln w="12700" cap="flat">
              <a:noFill/>
              <a:miter lim="400000"/>
            </a:ln>
            <a:effectLst/>
          </p:spPr>
          <p:txBody>
            <a:bodyPr wrap="square" lIns="50800" tIns="50800" rIns="50800" bIns="508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a:p>
          </p:txBody>
        </p:sp>
        <p:sp>
          <p:nvSpPr>
            <p:cNvPr id="5" name="Shape 1990"/>
            <p:cNvSpPr/>
            <p:nvPr/>
          </p:nvSpPr>
          <p:spPr>
            <a:xfrm>
              <a:off x="306138" y="2104703"/>
              <a:ext cx="1322691" cy="1838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21600" y="21600"/>
                  </a:lnTo>
                  <a:cubicBezTo>
                    <a:pt x="21600" y="21600"/>
                    <a:pt x="21600" y="0"/>
                    <a:pt x="21600" y="0"/>
                  </a:cubicBezTo>
                  <a:close/>
                </a:path>
              </a:pathLst>
            </a:custGeom>
            <a:solidFill>
              <a:srgbClr val="0273FF"/>
            </a:solidFill>
            <a:ln w="12700" cap="flat">
              <a:noFill/>
              <a:miter lim="400000"/>
            </a:ln>
            <a:effectLst/>
          </p:spPr>
          <p:txBody>
            <a:bodyPr wrap="square" lIns="50800" tIns="50800" rIns="50800" bIns="508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a:p>
          </p:txBody>
        </p:sp>
        <p:sp>
          <p:nvSpPr>
            <p:cNvPr id="6" name="Shape 1991"/>
            <p:cNvSpPr/>
            <p:nvPr/>
          </p:nvSpPr>
          <p:spPr>
            <a:xfrm>
              <a:off x="612276" y="2372574"/>
              <a:ext cx="687466" cy="12661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0273FF"/>
            </a:solidFill>
            <a:ln w="12700" cap="flat">
              <a:noFill/>
              <a:miter lim="400000"/>
            </a:ln>
            <a:effectLst/>
          </p:spPr>
          <p:txBody>
            <a:bodyPr wrap="square" lIns="50800" tIns="50800" rIns="50800" bIns="508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a:p>
          </p:txBody>
        </p:sp>
      </p:grpSp>
      <p:sp>
        <p:nvSpPr>
          <p:cNvPr id="7" name="Shape 2000"/>
          <p:cNvSpPr/>
          <p:nvPr/>
        </p:nvSpPr>
        <p:spPr>
          <a:xfrm flipV="1">
            <a:off x="4317153" y="2237740"/>
            <a:ext cx="847" cy="2798233"/>
          </a:xfrm>
          <a:prstGeom prst="line">
            <a:avLst/>
          </a:prstGeom>
          <a:ln w="6350">
            <a:solidFill>
              <a:schemeClr val="bg1">
                <a:lumMod val="75000"/>
              </a:schemeClr>
            </a:solidFill>
            <a:miter lim="400000"/>
          </a:ln>
        </p:spPr>
        <p:txBody>
          <a:bodyPr lIns="0" tIns="0" rIns="0" bIns="0" anchor="ctr"/>
          <a:lstStyle/>
          <a:p>
            <a:pPr lvl="0">
              <a:defRPr sz="3200"/>
            </a:pPr>
            <a:endParaRPr sz="4265"/>
          </a:p>
        </p:txBody>
      </p:sp>
      <p:sp>
        <p:nvSpPr>
          <p:cNvPr id="13" name="矩形 12"/>
          <p:cNvSpPr/>
          <p:nvPr/>
        </p:nvSpPr>
        <p:spPr>
          <a:xfrm>
            <a:off x="4772025" y="1618615"/>
            <a:ext cx="6087110" cy="2286000"/>
          </a:xfrm>
          <a:prstGeom prst="rect">
            <a:avLst/>
          </a:prstGeom>
        </p:spPr>
        <p:txBody>
          <a:bodyPr wrap="square">
            <a:spAutoFit/>
          </a:bodyPr>
          <a:lstStyle/>
          <a:p>
            <a:pPr lvl="0" algn="l">
              <a:lnSpc>
                <a:spcPct val="150000"/>
              </a:lnSpc>
            </a:pPr>
            <a:r>
              <a:rPr lang="zh-CN" altLang="en-US" sz="2400">
                <a:solidFill>
                  <a:srgbClr val="404040"/>
                </a:solidFill>
                <a:latin typeface="宋体" panose="02010600030101010101" pitchFamily="2" charset="-122"/>
                <a:ea typeface="宋体" panose="02010600030101010101" pitchFamily="2" charset="-122"/>
              </a:rPr>
              <a:t>公益性捐赠税前扣除资格名单由财政部、国家税务总局和民政部及省、自治区、直辖市和计划单列市财政、税务和民政部门分别定期予以公布，每次名单有效期为三年。</a:t>
            </a:r>
            <a:endParaRPr lang="zh-CN" altLang="en-US" sz="2400">
              <a:solidFill>
                <a:srgbClr val="404040"/>
              </a:solidFill>
              <a:latin typeface="宋体" panose="02010600030101010101" pitchFamily="2" charset="-122"/>
              <a:ea typeface="宋体" panose="02010600030101010101" pitchFamily="2" charset="-122"/>
            </a:endParaRPr>
          </a:p>
        </p:txBody>
      </p:sp>
      <p:sp>
        <p:nvSpPr>
          <p:cNvPr id="14" name="矩形 13"/>
          <p:cNvSpPr/>
          <p:nvPr/>
        </p:nvSpPr>
        <p:spPr>
          <a:xfrm>
            <a:off x="4832985" y="4133850"/>
            <a:ext cx="6169660" cy="1737360"/>
          </a:xfrm>
          <a:prstGeom prst="rect">
            <a:avLst/>
          </a:prstGeom>
        </p:spPr>
        <p:txBody>
          <a:bodyPr wrap="square">
            <a:spAutoFit/>
          </a:bodyPr>
          <a:lstStyle/>
          <a:p>
            <a:pPr lvl="0" algn="l">
              <a:lnSpc>
                <a:spcPct val="150000"/>
              </a:lnSpc>
            </a:pPr>
            <a:r>
              <a:rPr lang="zh-CN" altLang="en-US" sz="2400">
                <a:solidFill>
                  <a:srgbClr val="404040"/>
                </a:solidFill>
                <a:latin typeface="宋体" panose="02010600030101010101" pitchFamily="2" charset="-122"/>
                <a:ea typeface="宋体" panose="02010600030101010101" pitchFamily="2" charset="-122"/>
              </a:rPr>
              <a:t>省级以上财政、税务、民政部门在官方网站上发布具备公益性捐赠税前扣除资格的公益性社会组织名单公告。</a:t>
            </a:r>
            <a:endParaRPr lang="zh-CN" altLang="en-US" sz="2400">
              <a:solidFill>
                <a:srgbClr val="404040"/>
              </a:solidFill>
              <a:latin typeface="宋体" panose="02010600030101010101" pitchFamily="2" charset="-122"/>
              <a:ea typeface="宋体" panose="02010600030101010101" pitchFamily="2" charset="-122"/>
            </a:endParaRPr>
          </a:p>
        </p:txBody>
      </p:sp>
      <p:sp>
        <p:nvSpPr>
          <p:cNvPr id="15" name="矩形 14"/>
          <p:cNvSpPr/>
          <p:nvPr/>
        </p:nvSpPr>
        <p:spPr>
          <a:xfrm>
            <a:off x="1306407" y="2148840"/>
            <a:ext cx="2639060" cy="2529840"/>
          </a:xfrm>
          <a:prstGeom prst="rect">
            <a:avLst/>
          </a:prstGeom>
        </p:spPr>
        <p:txBody>
          <a:bodyPr wrap="square">
            <a:spAutoFit/>
          </a:bodyPr>
          <a:p>
            <a:pPr lvl="0" algn="just">
              <a:lnSpc>
                <a:spcPct val="100000"/>
              </a:lnSpc>
              <a:defRPr sz="1800">
                <a:solidFill>
                  <a:srgbClr val="000000"/>
                </a:solidFill>
              </a:defRPr>
            </a:pPr>
            <a:r>
              <a:rPr lang="zh-CN" altLang="en-US" sz="3200" dirty="0">
                <a:solidFill>
                  <a:schemeClr val="tx1"/>
                </a:solidFill>
                <a:sym typeface="+mn-ea"/>
              </a:rPr>
              <a:t>公益性社会组织指具备公益性捐赠税前扣除资格的社会组织</a:t>
            </a:r>
            <a:endParaRPr lang="zh-CN" altLang="en-US" sz="3200" dirty="0">
              <a:solidFill>
                <a:schemeClr val="tx1"/>
              </a:solidFill>
              <a:sym typeface="+mn-ea"/>
            </a:endParaRPr>
          </a:p>
        </p:txBody>
      </p:sp>
      <p:sp>
        <p:nvSpPr>
          <p:cNvPr id="27" name="文本框 26"/>
          <p:cNvSpPr txBox="1"/>
          <p:nvPr/>
        </p:nvSpPr>
        <p:spPr>
          <a:xfrm>
            <a:off x="499533" y="1191260"/>
            <a:ext cx="4862407" cy="579120"/>
          </a:xfrm>
          <a:prstGeom prst="rect">
            <a:avLst/>
          </a:prstGeom>
          <a:noFill/>
        </p:spPr>
        <p:txBody>
          <a:bodyPr wrap="square" rtlCol="0">
            <a:spAutoFit/>
          </a:bodyPr>
          <a:p>
            <a:r>
              <a:rPr lang="zh-CN" altLang="en-US" sz="3200">
                <a:solidFill>
                  <a:schemeClr val="tx1"/>
                </a:solidFill>
                <a:latin typeface="黑体" panose="02010609060101010101" charset="-122"/>
                <a:ea typeface="黑体" panose="02010609060101010101" charset="-122"/>
              </a:rPr>
              <a:t>注意捐赠扣除资格</a:t>
            </a:r>
            <a:endParaRPr lang="zh-CN" altLang="en-US" sz="3200">
              <a:solidFill>
                <a:schemeClr val="tx1"/>
              </a:solidFill>
              <a:latin typeface="黑体" panose="02010609060101010101" charset="-122"/>
              <a:ea typeface="黑体" panose="02010609060101010101" charset="-122"/>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35" presetClass="path" presetSubtype="0" decel="100000" fill="hold" nodeType="withEffect">
                                  <p:stCondLst>
                                    <p:cond delay="1500"/>
                                  </p:stCondLst>
                                  <p:childTnLst>
                                    <p:animMotion origin="layout" path="M 0.01666 -2.22222E-6 L 2.91667E-6 -2.22222E-6 " pathEditMode="relative" rAng="0" ptsTypes="AA">
                                      <p:cBhvr>
                                        <p:cTn id="9" dur="1000" fill="hold"/>
                                        <p:tgtEl>
                                          <p:spTgt spid="3"/>
                                        </p:tgtEl>
                                        <p:attrNameLst>
                                          <p:attrName>ppt_x</p:attrName>
                                          <p:attrName>ppt_y</p:attrName>
                                        </p:attrNameLst>
                                      </p:cBhvr>
                                      <p:rCtr x="-833" y="0"/>
                                    </p:animMotion>
                                  </p:childTnLst>
                                </p:cTn>
                              </p:par>
                              <p:par>
                                <p:cTn id="10" presetID="10" presetClass="entr" presetSubtype="0" fill="hold" grpId="0" nodeType="withEffect">
                                  <p:stCondLst>
                                    <p:cond delay="200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35" presetClass="path" presetSubtype="0" decel="100000" fill="hold" grpId="1" nodeType="withEffect">
                                  <p:stCondLst>
                                    <p:cond delay="2000"/>
                                  </p:stCondLst>
                                  <p:childTnLst>
                                    <p:animMotion origin="layout" path="M 0.01666 -2.22222E-6 L 2.91667E-6 -2.22222E-6 " pathEditMode="relative" rAng="0" ptsTypes="AA">
                                      <p:cBhvr>
                                        <p:cTn id="14" dur="1000" fill="hold"/>
                                        <p:tgtEl>
                                          <p:spTgt spid="7"/>
                                        </p:tgtEl>
                                        <p:attrNameLst>
                                          <p:attrName>ppt_x</p:attrName>
                                          <p:attrName>ppt_y</p:attrName>
                                        </p:attrNameLst>
                                      </p:cBhvr>
                                      <p:rCtr x="-833" y="0"/>
                                    </p:animMotion>
                                  </p:childTnLst>
                                </p:cTn>
                              </p:par>
                              <p:par>
                                <p:cTn id="15" presetID="10" presetClass="entr" presetSubtype="0" fill="hold" grpId="0" nodeType="withEffect">
                                  <p:stCondLst>
                                    <p:cond delay="260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35" presetClass="path" presetSubtype="0" decel="100000" fill="hold" grpId="1" nodeType="withEffect">
                                  <p:stCondLst>
                                    <p:cond delay="2600"/>
                                  </p:stCondLst>
                                  <p:childTnLst>
                                    <p:animMotion origin="layout" path="M 0.01666 -2.22222E-6 L 2.91667E-6 -2.22222E-6 " pathEditMode="relative" rAng="0" ptsTypes="AA">
                                      <p:cBhvr>
                                        <p:cTn id="19" dur="1000" fill="hold"/>
                                        <p:tgtEl>
                                          <p:spTgt spid="13"/>
                                        </p:tgtEl>
                                        <p:attrNameLst>
                                          <p:attrName>ppt_x</p:attrName>
                                          <p:attrName>ppt_y</p:attrName>
                                        </p:attrNameLst>
                                      </p:cBhvr>
                                      <p:rCtr x="-833" y="0"/>
                                    </p:animMotion>
                                  </p:childTnLst>
                                </p:cTn>
                              </p:par>
                              <p:par>
                                <p:cTn id="20" presetID="10" presetClass="entr" presetSubtype="0" fill="hold" grpId="0" nodeType="withEffect">
                                  <p:stCondLst>
                                    <p:cond delay="300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35" presetClass="path" presetSubtype="0" decel="100000" fill="hold" grpId="1" nodeType="withEffect">
                                  <p:stCondLst>
                                    <p:cond delay="3000"/>
                                  </p:stCondLst>
                                  <p:childTnLst>
                                    <p:animMotion origin="layout" path="M 0.01666 -2.22222E-6 L 2.91667E-6 -2.22222E-6 " pathEditMode="relative" rAng="0" ptsTypes="AA">
                                      <p:cBhvr>
                                        <p:cTn id="24" dur="1000" fill="hold"/>
                                        <p:tgtEl>
                                          <p:spTgt spid="14"/>
                                        </p:tgtEl>
                                        <p:attrNameLst>
                                          <p:attrName>ppt_x</p:attrName>
                                          <p:attrName>ppt_y</p:attrName>
                                        </p:attrNameLst>
                                      </p:cBhvr>
                                      <p:rCtr x="-833" y="0"/>
                                    </p:animMotion>
                                  </p:childTnLst>
                                </p:cTn>
                              </p:par>
                              <p:par>
                                <p:cTn id="25" presetID="10" presetClass="entr" presetSubtype="0" fill="hold" grpId="0" nodeType="withEffect">
                                  <p:stCondLst>
                                    <p:cond delay="190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35" presetClass="path" presetSubtype="0" decel="100000" fill="hold" grpId="1" nodeType="withEffect">
                                  <p:stCondLst>
                                    <p:cond delay="1900"/>
                                  </p:stCondLst>
                                  <p:childTnLst>
                                    <p:animMotion origin="layout" path="M 0.01666 -2.22222E-6 L 2.91667E-6 -2.22222E-6 " pathEditMode="relative" rAng="0" ptsTypes="AA">
                                      <p:cBhvr>
                                        <p:cTn id="29" dur="1000" fill="hold"/>
                                        <p:tgtEl>
                                          <p:spTgt spid="15"/>
                                        </p:tgtEl>
                                        <p:attrNameLst>
                                          <p:attrName>ppt_x</p:attrName>
                                          <p:attrName>ppt_y</p:attrName>
                                        </p:attrNameLst>
                                      </p:cBhvr>
                                      <p:rCtr x="-83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7" grpId="1" bldLvl="0" animBg="1"/>
      <p:bldP spid="13" grpId="0"/>
      <p:bldP spid="13" grpId="1"/>
      <p:bldP spid="14" grpId="0"/>
      <p:bldP spid="14" grpId="1"/>
      <p:bldP spid="15" grpId="0"/>
      <p:bldP spid="15"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 name="文本框 26"/>
          <p:cNvSpPr txBox="1"/>
          <p:nvPr/>
        </p:nvSpPr>
        <p:spPr>
          <a:xfrm>
            <a:off x="499533" y="1191260"/>
            <a:ext cx="3699087" cy="579120"/>
          </a:xfrm>
          <a:prstGeom prst="rect">
            <a:avLst/>
          </a:prstGeom>
          <a:noFill/>
        </p:spPr>
        <p:txBody>
          <a:bodyPr wrap="square" rtlCol="0">
            <a:spAutoFit/>
          </a:bodyPr>
          <a:p>
            <a:r>
              <a:rPr lang="zh-CN" altLang="en-US" sz="3200">
                <a:solidFill>
                  <a:schemeClr val="tx1"/>
                </a:solidFill>
                <a:latin typeface="黑体" panose="02010609060101010101" charset="-122"/>
                <a:ea typeface="黑体" panose="02010609060101010101" charset="-122"/>
              </a:rPr>
              <a:t>注意捐赠票据</a:t>
            </a:r>
            <a:endParaRPr lang="zh-CN" altLang="en-US" sz="3200">
              <a:solidFill>
                <a:schemeClr val="tx1"/>
              </a:solidFill>
              <a:latin typeface="黑体" panose="02010609060101010101" charset="-122"/>
              <a:ea typeface="黑体" panose="02010609060101010101" charset="-122"/>
            </a:endParaRPr>
          </a:p>
        </p:txBody>
      </p:sp>
      <p:graphicFrame>
        <p:nvGraphicFramePr>
          <p:cNvPr id="11" name="对象 10"/>
          <p:cNvGraphicFramePr/>
          <p:nvPr/>
        </p:nvGraphicFramePr>
        <p:xfrm>
          <a:off x="5916507" y="1800860"/>
          <a:ext cx="5691293" cy="4240107"/>
        </p:xfrm>
        <a:graphic>
          <a:graphicData uri="http://schemas.openxmlformats.org/presentationml/2006/ole">
            <mc:AlternateContent xmlns:mc="http://schemas.openxmlformats.org/markup-compatibility/2006">
              <mc:Choice xmlns:v="urn:schemas-microsoft-com:vml" Requires="v">
                <p:oleObj spid="_x0000_s12" name="" r:id="rId1" imgW="4876800" imgH="2301240" progId="Paint.Picture">
                  <p:embed/>
                </p:oleObj>
              </mc:Choice>
              <mc:Fallback>
                <p:oleObj name="" r:id="rId1" imgW="4876800" imgH="2301240" progId="Paint.Picture">
                  <p:embed/>
                  <p:pic>
                    <p:nvPicPr>
                      <p:cNvPr id="0" name="图片 11"/>
                      <p:cNvPicPr/>
                      <p:nvPr/>
                    </p:nvPicPr>
                    <p:blipFill>
                      <a:blip r:embed="rId2"/>
                      <a:stretch>
                        <a:fillRect/>
                      </a:stretch>
                    </p:blipFill>
                    <p:spPr>
                      <a:xfrm>
                        <a:off x="5916507" y="1800860"/>
                        <a:ext cx="5691293" cy="4240107"/>
                      </a:xfrm>
                      <a:prstGeom prst="rect">
                        <a:avLst/>
                      </a:prstGeom>
                    </p:spPr>
                  </p:pic>
                </p:oleObj>
              </mc:Fallback>
            </mc:AlternateContent>
          </a:graphicData>
        </a:graphic>
      </p:graphicFrame>
      <p:sp>
        <p:nvSpPr>
          <p:cNvPr id="4" name="文本框 3"/>
          <p:cNvSpPr txBox="1"/>
          <p:nvPr/>
        </p:nvSpPr>
        <p:spPr>
          <a:xfrm>
            <a:off x="668867" y="1800860"/>
            <a:ext cx="5028353" cy="4257040"/>
          </a:xfrm>
          <a:prstGeom prst="rect">
            <a:avLst/>
          </a:prstGeom>
          <a:noFill/>
          <a:ln>
            <a:solidFill>
              <a:schemeClr val="accent2"/>
            </a:solidFill>
          </a:ln>
        </p:spPr>
        <p:txBody>
          <a:bodyPr wrap="square" rtlCol="0" anchor="t">
            <a:spAutoFit/>
          </a:bodyPr>
          <a:p>
            <a:pPr algn="l" fontAlgn="auto">
              <a:lnSpc>
                <a:spcPts val="3280"/>
              </a:lnSpc>
              <a:buNone/>
            </a:pPr>
            <a:r>
              <a:rPr lang="zh-CN" altLang="en-US" sz="2400">
                <a:solidFill>
                  <a:srgbClr val="404040"/>
                </a:solidFill>
                <a:latin typeface="宋体" panose="02010600030101010101" pitchFamily="2" charset="-122"/>
                <a:ea typeface="宋体" panose="02010600030101010101" pitchFamily="2" charset="-122"/>
                <a:sym typeface="+mn-ea"/>
              </a:rPr>
              <a:t>公益性社会组织、县级以上人民政府及其部门等国家机关在接受捐赠时，应当按照行政管理级次分别使用由财政部或省、自治区、直辖市财政部门监（印）制的公益事业捐赠票据，并加盖本单位的印章。</a:t>
            </a:r>
            <a:endParaRPr lang="zh-CN" altLang="en-US" sz="2400">
              <a:solidFill>
                <a:srgbClr val="404040"/>
              </a:solidFill>
              <a:latin typeface="宋体" panose="02010600030101010101" pitchFamily="2" charset="-122"/>
              <a:ea typeface="宋体" panose="02010600030101010101" pitchFamily="2" charset="-122"/>
              <a:sym typeface="+mn-ea"/>
            </a:endParaRPr>
          </a:p>
          <a:p>
            <a:pPr algn="l" fontAlgn="auto">
              <a:lnSpc>
                <a:spcPts val="3280"/>
              </a:lnSpc>
              <a:buNone/>
            </a:pPr>
            <a:endParaRPr lang="zh-CN" altLang="en-US" sz="2400">
              <a:solidFill>
                <a:srgbClr val="404040"/>
              </a:solidFill>
              <a:latin typeface="宋体" panose="02010600030101010101" pitchFamily="2" charset="-122"/>
              <a:ea typeface="宋体" panose="02010600030101010101" pitchFamily="2" charset="-122"/>
              <a:sym typeface="+mn-ea"/>
            </a:endParaRPr>
          </a:p>
          <a:p>
            <a:pPr algn="l" fontAlgn="auto">
              <a:lnSpc>
                <a:spcPts val="3280"/>
              </a:lnSpc>
              <a:buNone/>
            </a:pPr>
            <a:r>
              <a:rPr lang="zh-CN" altLang="en-US" sz="2400">
                <a:solidFill>
                  <a:srgbClr val="404040"/>
                </a:solidFill>
                <a:latin typeface="宋体" panose="02010600030101010101" pitchFamily="2" charset="-122"/>
                <a:ea typeface="宋体" panose="02010600030101010101" pitchFamily="2" charset="-122"/>
                <a:sym typeface="+mn-ea"/>
              </a:rPr>
              <a:t>企业或个人将符合条件的公益性捐赠支出进行税前扣除，应当</a:t>
            </a:r>
            <a:r>
              <a:rPr lang="zh-CN" altLang="en-US" sz="2400" b="1">
                <a:solidFill>
                  <a:srgbClr val="404040"/>
                </a:solidFill>
                <a:latin typeface="宋体" panose="02010600030101010101" pitchFamily="2" charset="-122"/>
                <a:ea typeface="宋体" panose="02010600030101010101" pitchFamily="2" charset="-122"/>
                <a:sym typeface="+mn-ea"/>
              </a:rPr>
              <a:t>留存相关票据备查</a:t>
            </a:r>
            <a:r>
              <a:rPr lang="zh-CN" altLang="en-US" sz="2400">
                <a:solidFill>
                  <a:srgbClr val="404040"/>
                </a:solidFill>
                <a:latin typeface="宋体" panose="02010600030101010101" pitchFamily="2" charset="-122"/>
                <a:ea typeface="宋体" panose="02010600030101010101" pitchFamily="2" charset="-122"/>
                <a:sym typeface="+mn-ea"/>
              </a:rPr>
              <a:t>。</a:t>
            </a:r>
            <a:endParaRPr lang="zh-CN" altLang="en-US" sz="2400">
              <a:solidFill>
                <a:srgbClr val="404040"/>
              </a:solidFill>
              <a:latin typeface="宋体" panose="02010600030101010101" pitchFamily="2" charset="-122"/>
              <a:ea typeface="宋体" panose="02010600030101010101" pitchFamily="2" charset="-122"/>
              <a:sym typeface="+mn-ea"/>
            </a:endParaRPr>
          </a:p>
        </p:txBody>
      </p:sp>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737485" y="563880"/>
            <a:ext cx="4805680" cy="518160"/>
          </a:xfrm>
          <a:prstGeom prst="rect">
            <a:avLst/>
          </a:prstGeom>
          <a:noFill/>
        </p:spPr>
        <p:txBody>
          <a:bodyPr wrap="none" rtlCol="0">
            <a:spAutoFit/>
          </a:bodyPr>
          <a:lstStyle/>
          <a:p>
            <a:r>
              <a:rPr kumimoji="1" lang="zh-CN" altLang="en-US" sz="2800" dirty="0">
                <a:solidFill>
                  <a:srgbClr val="3E60CE"/>
                </a:solidFill>
                <a:latin typeface="+mj-ea"/>
              </a:rPr>
              <a:t>资产损失税前扣除政策依据：</a:t>
            </a:r>
            <a:endParaRPr kumimoji="1" lang="zh-CN" altLang="en-US" sz="2800" dirty="0">
              <a:solidFill>
                <a:srgbClr val="3E60CE"/>
              </a:solidFill>
              <a:latin typeface="+mj-ea"/>
            </a:endParaRPr>
          </a:p>
        </p:txBody>
      </p:sp>
      <p:sp>
        <p:nvSpPr>
          <p:cNvPr id="3" name="Freeform 1"/>
          <p:cNvSpPr>
            <a:spLocks noChangeArrowheads="1"/>
          </p:cNvSpPr>
          <p:nvPr/>
        </p:nvSpPr>
        <p:spPr bwMode="auto">
          <a:xfrm rot="10800000">
            <a:off x="1785938" y="1787145"/>
            <a:ext cx="2014689" cy="900861"/>
          </a:xfrm>
          <a:custGeom>
            <a:avLst/>
            <a:gdLst>
              <a:gd name="T0" fmla="*/ 260531822 w 7875"/>
              <a:gd name="T1" fmla="*/ 76882102 h 3594"/>
              <a:gd name="T2" fmla="*/ 349238401 w 7875"/>
              <a:gd name="T3" fmla="*/ 0 h 3594"/>
              <a:gd name="T4" fmla="*/ 87331766 w 7875"/>
              <a:gd name="T5" fmla="*/ 0 h 3594"/>
              <a:gd name="T6" fmla="*/ 0 w 7875"/>
              <a:gd name="T7" fmla="*/ 76882102 h 3594"/>
              <a:gd name="T8" fmla="*/ 87331766 w 7875"/>
              <a:gd name="T9" fmla="*/ 152533110 h 3594"/>
              <a:gd name="T10" fmla="*/ 349238401 w 7875"/>
              <a:gd name="T11" fmla="*/ 152533110 h 3594"/>
              <a:gd name="T12" fmla="*/ 260531822 w 7875"/>
              <a:gd name="T13" fmla="*/ 76882102 h 359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gradFill>
            <a:gsLst>
              <a:gs pos="0">
                <a:srgbClr val="4F7EFF"/>
              </a:gs>
              <a:gs pos="100000">
                <a:srgbClr val="1C45C1"/>
              </a:gs>
            </a:gsLst>
            <a:lin ang="2700000" scaled="1"/>
          </a:gradFill>
          <a:ln>
            <a:noFill/>
          </a:ln>
          <a:effectLst>
            <a:outerShdw blurRad="101600" dist="76200" dir="2700000" algn="tl" rotWithShape="0">
              <a:prstClr val="black">
                <a:alpha val="30000"/>
              </a:prstClr>
            </a:outerShdw>
          </a:effectLst>
        </p:spPr>
        <p:txBody>
          <a:bodyPr wrap="none" anchor="ctr"/>
          <a:lstStyle/>
          <a:p>
            <a:endParaRPr lang="zh-CN" altLang="en-US"/>
          </a:p>
        </p:txBody>
      </p:sp>
      <p:sp>
        <p:nvSpPr>
          <p:cNvPr id="4" name="Freeform 41"/>
          <p:cNvSpPr>
            <a:spLocks noEditPoints="1" noChangeArrowheads="1"/>
          </p:cNvSpPr>
          <p:nvPr/>
        </p:nvSpPr>
        <p:spPr bwMode="auto">
          <a:xfrm>
            <a:off x="2543800" y="1950751"/>
            <a:ext cx="556452" cy="506881"/>
          </a:xfrm>
          <a:custGeom>
            <a:avLst/>
            <a:gdLst>
              <a:gd name="T0" fmla="*/ 2147483647 w 67"/>
              <a:gd name="T1" fmla="*/ 96449383 h 60"/>
              <a:gd name="T2" fmla="*/ 2147483647 w 67"/>
              <a:gd name="T3" fmla="*/ 0 h 60"/>
              <a:gd name="T4" fmla="*/ 2147483647 w 67"/>
              <a:gd name="T5" fmla="*/ 0 h 60"/>
              <a:gd name="T6" fmla="*/ 2056695422 w 67"/>
              <a:gd name="T7" fmla="*/ 96449383 h 60"/>
              <a:gd name="T8" fmla="*/ 2056695422 w 67"/>
              <a:gd name="T9" fmla="*/ 241119985 h 60"/>
              <a:gd name="T10" fmla="*/ 2147483647 w 67"/>
              <a:gd name="T11" fmla="*/ 675124846 h 60"/>
              <a:gd name="T12" fmla="*/ 2147483647 w 67"/>
              <a:gd name="T13" fmla="*/ 96449383 h 60"/>
              <a:gd name="T14" fmla="*/ 2147483647 w 67"/>
              <a:gd name="T15" fmla="*/ 1494920294 h 60"/>
              <a:gd name="T16" fmla="*/ 1682751421 w 67"/>
              <a:gd name="T17" fmla="*/ 96449383 h 60"/>
              <a:gd name="T18" fmla="*/ 1449038985 w 67"/>
              <a:gd name="T19" fmla="*/ 96449383 h 60"/>
              <a:gd name="T20" fmla="*/ 93487709 w 67"/>
              <a:gd name="T21" fmla="*/ 1494920294 h 60"/>
              <a:gd name="T22" fmla="*/ 93487709 w 67"/>
              <a:gd name="T23" fmla="*/ 1736040279 h 60"/>
              <a:gd name="T24" fmla="*/ 186975419 w 67"/>
              <a:gd name="T25" fmla="*/ 1784261498 h 60"/>
              <a:gd name="T26" fmla="*/ 327200146 w 67"/>
              <a:gd name="T27" fmla="*/ 1736040279 h 60"/>
              <a:gd name="T28" fmla="*/ 1589263712 w 67"/>
              <a:gd name="T29" fmla="*/ 434011806 h 60"/>
              <a:gd name="T30" fmla="*/ 2147483647 w 67"/>
              <a:gd name="T31" fmla="*/ 1736040279 h 60"/>
              <a:gd name="T32" fmla="*/ 2147483647 w 67"/>
              <a:gd name="T33" fmla="*/ 1736040279 h 60"/>
              <a:gd name="T34" fmla="*/ 2147483647 w 67"/>
              <a:gd name="T35" fmla="*/ 1494920294 h 60"/>
              <a:gd name="T36" fmla="*/ 420687855 w 67"/>
              <a:gd name="T37" fmla="*/ 1784261498 h 60"/>
              <a:gd name="T38" fmla="*/ 420687855 w 67"/>
              <a:gd name="T39" fmla="*/ 2147483647 h 60"/>
              <a:gd name="T40" fmla="*/ 607663274 w 67"/>
              <a:gd name="T41" fmla="*/ 2147483647 h 60"/>
              <a:gd name="T42" fmla="*/ 1308807421 w 67"/>
              <a:gd name="T43" fmla="*/ 2147483647 h 60"/>
              <a:gd name="T44" fmla="*/ 1308807421 w 67"/>
              <a:gd name="T45" fmla="*/ 2025381482 h 60"/>
              <a:gd name="T46" fmla="*/ 1355551275 w 67"/>
              <a:gd name="T47" fmla="*/ 1977153319 h 60"/>
              <a:gd name="T48" fmla="*/ 1776239131 w 67"/>
              <a:gd name="T49" fmla="*/ 1977153319 h 60"/>
              <a:gd name="T50" fmla="*/ 1822982985 w 67"/>
              <a:gd name="T51" fmla="*/ 2025381482 h 60"/>
              <a:gd name="T52" fmla="*/ 1822982985 w 67"/>
              <a:gd name="T53" fmla="*/ 2147483647 h 60"/>
              <a:gd name="T54" fmla="*/ 2147483647 w 67"/>
              <a:gd name="T55" fmla="*/ 2147483647 h 60"/>
              <a:gd name="T56" fmla="*/ 2147483647 w 67"/>
              <a:gd name="T57" fmla="*/ 2147483647 h 60"/>
              <a:gd name="T58" fmla="*/ 2147483647 w 67"/>
              <a:gd name="T59" fmla="*/ 1832482717 h 60"/>
              <a:gd name="T60" fmla="*/ 1589263712 w 67"/>
              <a:gd name="T61" fmla="*/ 626903627 h 60"/>
              <a:gd name="T62" fmla="*/ 420687855 w 67"/>
              <a:gd name="T63" fmla="*/ 1784261498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 name="TextBox 40"/>
          <p:cNvSpPr txBox="1">
            <a:spLocks noChangeArrowheads="1"/>
          </p:cNvSpPr>
          <p:nvPr/>
        </p:nvSpPr>
        <p:spPr bwMode="auto">
          <a:xfrm>
            <a:off x="3872865" y="1676400"/>
            <a:ext cx="7113270" cy="782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1764" tIns="25882" rIns="51764" bIns="2588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zh-CN" sz="2400">
                <a:solidFill>
                  <a:srgbClr val="404040"/>
                </a:solidFill>
                <a:latin typeface="宋体" panose="02010600030101010101" pitchFamily="2" charset="-122"/>
              </a:rPr>
              <a:t>《财政部 国家税务总局关于企业资产损失税前扣除政策的通知》（财税〔2009〕57号）</a:t>
            </a:r>
            <a:endParaRPr lang="zh-CN" altLang="zh-CN" sz="2400">
              <a:solidFill>
                <a:srgbClr val="404040"/>
              </a:solidFill>
              <a:latin typeface="宋体" panose="02010600030101010101" pitchFamily="2" charset="-122"/>
            </a:endParaRPr>
          </a:p>
        </p:txBody>
      </p:sp>
      <p:sp>
        <p:nvSpPr>
          <p:cNvPr id="7" name="Freeform 1"/>
          <p:cNvSpPr>
            <a:spLocks noChangeArrowheads="1"/>
          </p:cNvSpPr>
          <p:nvPr/>
        </p:nvSpPr>
        <p:spPr bwMode="auto">
          <a:xfrm rot="10800000">
            <a:off x="1785938" y="4849643"/>
            <a:ext cx="2014689" cy="943454"/>
          </a:xfrm>
          <a:custGeom>
            <a:avLst/>
            <a:gdLst>
              <a:gd name="T0" fmla="*/ 260531822 w 7875"/>
              <a:gd name="T1" fmla="*/ 76882102 h 3594"/>
              <a:gd name="T2" fmla="*/ 349238401 w 7875"/>
              <a:gd name="T3" fmla="*/ 0 h 3594"/>
              <a:gd name="T4" fmla="*/ 87331766 w 7875"/>
              <a:gd name="T5" fmla="*/ 0 h 3594"/>
              <a:gd name="T6" fmla="*/ 0 w 7875"/>
              <a:gd name="T7" fmla="*/ 76882102 h 3594"/>
              <a:gd name="T8" fmla="*/ 87331766 w 7875"/>
              <a:gd name="T9" fmla="*/ 152533110 h 3594"/>
              <a:gd name="T10" fmla="*/ 349238401 w 7875"/>
              <a:gd name="T11" fmla="*/ 152533110 h 3594"/>
              <a:gd name="T12" fmla="*/ 260531822 w 7875"/>
              <a:gd name="T13" fmla="*/ 76882102 h 359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gradFill>
            <a:gsLst>
              <a:gs pos="0">
                <a:srgbClr val="4F7EFF"/>
              </a:gs>
              <a:gs pos="100000">
                <a:srgbClr val="1C45C1"/>
              </a:gs>
            </a:gsLst>
            <a:lin ang="2700000" scaled="1"/>
          </a:gradFill>
          <a:ln>
            <a:noFill/>
          </a:ln>
          <a:effectLst>
            <a:outerShdw blurRad="101600" dist="76200" dir="2700000" algn="tl" rotWithShape="0">
              <a:prstClr val="black">
                <a:alpha val="30000"/>
              </a:prstClr>
            </a:outerShdw>
          </a:effectLst>
        </p:spPr>
        <p:txBody>
          <a:bodyPr wrap="none" anchor="ctr"/>
          <a:lstStyle/>
          <a:p>
            <a:endParaRPr lang="zh-CN" altLang="en-US"/>
          </a:p>
        </p:txBody>
      </p:sp>
      <p:pic>
        <p:nvPicPr>
          <p:cNvPr id="8" name="Picture 2"/>
          <p:cNvPicPr>
            <a:picLocks noChangeAspect="1" noChangeArrowheads="1"/>
          </p:cNvPicPr>
          <p:nvPr/>
        </p:nvPicPr>
        <p:blipFill>
          <a:blip r:embed="rId1" cstate="screen"/>
          <a:srcRect/>
          <a:stretch>
            <a:fillRect/>
          </a:stretch>
        </p:blipFill>
        <p:spPr bwMode="auto">
          <a:xfrm>
            <a:off x="2642855" y="5100557"/>
            <a:ext cx="421129" cy="441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45"/>
          <p:cNvSpPr txBox="1">
            <a:spLocks noChangeArrowheads="1"/>
          </p:cNvSpPr>
          <p:nvPr/>
        </p:nvSpPr>
        <p:spPr bwMode="auto">
          <a:xfrm>
            <a:off x="3872865" y="3256915"/>
            <a:ext cx="7243445" cy="1148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1764" tIns="25882" rIns="51764" bIns="2588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l" eaLnBrk="1" hangingPunct="1"/>
            <a:r>
              <a:rPr lang="zh-CN" altLang="zh-CN" sz="2400">
                <a:solidFill>
                  <a:srgbClr val="404040"/>
                </a:solidFill>
                <a:latin typeface="宋体" panose="02010600030101010101" pitchFamily="2" charset="-122"/>
              </a:rPr>
              <a:t>《国家税务总局关于发布《企业资产损失所得税税前扣除管理办法》的公告》（国家税务总局公告2011年第25号 ）</a:t>
            </a:r>
            <a:endParaRPr lang="zh-CN" altLang="zh-CN" sz="2400">
              <a:solidFill>
                <a:srgbClr val="404040"/>
              </a:solidFill>
              <a:latin typeface="宋体" panose="02010600030101010101" pitchFamily="2" charset="-122"/>
            </a:endParaRPr>
          </a:p>
        </p:txBody>
      </p:sp>
      <p:sp>
        <p:nvSpPr>
          <p:cNvPr id="12" name="TextBox 47"/>
          <p:cNvSpPr txBox="1">
            <a:spLocks noChangeArrowheads="1"/>
          </p:cNvSpPr>
          <p:nvPr/>
        </p:nvSpPr>
        <p:spPr bwMode="auto">
          <a:xfrm>
            <a:off x="3872865" y="4783455"/>
            <a:ext cx="7243445" cy="1148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1764" tIns="25882" rIns="51764" bIns="2588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l" eaLnBrk="1" hangingPunct="1"/>
            <a:r>
              <a:rPr lang="zh-CN" altLang="zh-CN" sz="2400">
                <a:solidFill>
                  <a:srgbClr val="404040"/>
                </a:solidFill>
                <a:latin typeface="宋体" panose="02010600030101010101" pitchFamily="2" charset="-122"/>
              </a:rPr>
              <a:t>《国家税务总局关于企业所得税资产损失资料留存备查有关事项的公告》（国家税务总局公告2018年第15号 ）</a:t>
            </a:r>
            <a:endParaRPr lang="zh-CN" altLang="zh-CN" sz="2400">
              <a:solidFill>
                <a:srgbClr val="404040"/>
              </a:solidFill>
              <a:latin typeface="宋体" panose="02010600030101010101" pitchFamily="2" charset="-122"/>
            </a:endParaRPr>
          </a:p>
        </p:txBody>
      </p:sp>
      <p:sp>
        <p:nvSpPr>
          <p:cNvPr id="13" name="Freeform 1"/>
          <p:cNvSpPr>
            <a:spLocks noChangeArrowheads="1"/>
          </p:cNvSpPr>
          <p:nvPr/>
        </p:nvSpPr>
        <p:spPr bwMode="auto">
          <a:xfrm rot="10800000">
            <a:off x="1785938" y="3322654"/>
            <a:ext cx="2014689" cy="943453"/>
          </a:xfrm>
          <a:custGeom>
            <a:avLst/>
            <a:gdLst>
              <a:gd name="T0" fmla="*/ 2147483647 w 7875"/>
              <a:gd name="T1" fmla="*/ 1102871697 h 3594"/>
              <a:gd name="T2" fmla="*/ 2147483647 w 7875"/>
              <a:gd name="T3" fmla="*/ 0 h 3594"/>
              <a:gd name="T4" fmla="*/ 1199687158 w 7875"/>
              <a:gd name="T5" fmla="*/ 0 h 3594"/>
              <a:gd name="T6" fmla="*/ 0 w 7875"/>
              <a:gd name="T7" fmla="*/ 1102871697 h 3594"/>
              <a:gd name="T8" fmla="*/ 1199687158 w 7875"/>
              <a:gd name="T9" fmla="*/ 2147483647 h 3594"/>
              <a:gd name="T10" fmla="*/ 2147483647 w 7875"/>
              <a:gd name="T11" fmla="*/ 2147483647 h 3594"/>
              <a:gd name="T12" fmla="*/ 2147483647 w 7875"/>
              <a:gd name="T13" fmla="*/ 1102871697 h 359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EC79B0"/>
          </a:solidFill>
          <a:ln>
            <a:noFill/>
          </a:ln>
          <a:effectLst>
            <a:outerShdw blurRad="101600" dist="76200" dir="2700000" algn="tl" rotWithShape="0">
              <a:prstClr val="black">
                <a:alpha val="30000"/>
              </a:prstClr>
            </a:outerShdw>
          </a:effectLst>
        </p:spPr>
        <p:txBody>
          <a:bodyPr wrap="none" anchor="ctr"/>
          <a:lstStyle/>
          <a:p>
            <a:endParaRPr lang="zh-CN" altLang="en-US"/>
          </a:p>
        </p:txBody>
      </p:sp>
      <p:grpSp>
        <p:nvGrpSpPr>
          <p:cNvPr id="14" name="Group 2"/>
          <p:cNvGrpSpPr/>
          <p:nvPr/>
        </p:nvGrpSpPr>
        <p:grpSpPr bwMode="auto">
          <a:xfrm>
            <a:off x="2493711" y="3412577"/>
            <a:ext cx="624867" cy="635167"/>
            <a:chOff x="1569458" y="688424"/>
            <a:chExt cx="334962" cy="331788"/>
          </a:xfrm>
          <a:solidFill>
            <a:schemeClr val="bg1"/>
          </a:solidFill>
        </p:grpSpPr>
        <p:sp>
          <p:nvSpPr>
            <p:cNvPr id="15" name="Freeform 11"/>
            <p:cNvSpPr>
              <a:spLocks noChangeArrowheads="1"/>
            </p:cNvSpPr>
            <p:nvPr/>
          </p:nvSpPr>
          <p:spPr bwMode="auto">
            <a:xfrm>
              <a:off x="1587500" y="901699"/>
              <a:ext cx="42863" cy="77788"/>
            </a:xfrm>
            <a:custGeom>
              <a:avLst/>
              <a:gdLst>
                <a:gd name="T0" fmla="*/ 0 w 118"/>
                <a:gd name="T1" fmla="*/ 183 h 218"/>
                <a:gd name="T2" fmla="*/ 25 w 118"/>
                <a:gd name="T3" fmla="*/ 217 h 218"/>
                <a:gd name="T4" fmla="*/ 84 w 118"/>
                <a:gd name="T5" fmla="*/ 217 h 218"/>
                <a:gd name="T6" fmla="*/ 117 w 118"/>
                <a:gd name="T7" fmla="*/ 183 h 218"/>
                <a:gd name="T8" fmla="*/ 117 w 118"/>
                <a:gd name="T9" fmla="*/ 0 h 218"/>
                <a:gd name="T10" fmla="*/ 17 w 118"/>
                <a:gd name="T11" fmla="*/ 91 h 218"/>
                <a:gd name="T12" fmla="*/ 0 w 118"/>
                <a:gd name="T13" fmla="*/ 75 h 218"/>
                <a:gd name="T14" fmla="*/ 0 w 118"/>
                <a:gd name="T15" fmla="*/ 183 h 218"/>
                <a:gd name="T16" fmla="*/ 0 w 118"/>
                <a:gd name="T17" fmla="*/ 183 h 218"/>
                <a:gd name="T18" fmla="*/ 0 w 118"/>
                <a:gd name="T19" fmla="*/ 18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18">
                  <a:moveTo>
                    <a:pt x="0" y="183"/>
                  </a:moveTo>
                  <a:cubicBezTo>
                    <a:pt x="0" y="200"/>
                    <a:pt x="8" y="217"/>
                    <a:pt x="25" y="217"/>
                  </a:cubicBezTo>
                  <a:cubicBezTo>
                    <a:pt x="84" y="217"/>
                    <a:pt x="84" y="217"/>
                    <a:pt x="84" y="217"/>
                  </a:cubicBezTo>
                  <a:cubicBezTo>
                    <a:pt x="100" y="217"/>
                    <a:pt x="117" y="200"/>
                    <a:pt x="117" y="183"/>
                  </a:cubicBezTo>
                  <a:cubicBezTo>
                    <a:pt x="117" y="0"/>
                    <a:pt x="117" y="0"/>
                    <a:pt x="117" y="0"/>
                  </a:cubicBezTo>
                  <a:cubicBezTo>
                    <a:pt x="17" y="91"/>
                    <a:pt x="17" y="91"/>
                    <a:pt x="17" y="91"/>
                  </a:cubicBezTo>
                  <a:cubicBezTo>
                    <a:pt x="0" y="75"/>
                    <a:pt x="0" y="75"/>
                    <a:pt x="0" y="75"/>
                  </a:cubicBezTo>
                  <a:lnTo>
                    <a:pt x="0" y="183"/>
                  </a:lnTo>
                  <a:close/>
                  <a:moveTo>
                    <a:pt x="0" y="183"/>
                  </a:moveTo>
                  <a:lnTo>
                    <a:pt x="0" y="183"/>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latin typeface="微软雅黑" panose="020B0503020204020204" pitchFamily="34" charset="-122"/>
                <a:ea typeface="微软雅黑" panose="020B0503020204020204" pitchFamily="34" charset="-122"/>
              </a:endParaRPr>
            </a:p>
          </p:txBody>
        </p:sp>
        <p:sp>
          <p:nvSpPr>
            <p:cNvPr id="16" name="Freeform 12"/>
            <p:cNvSpPr>
              <a:spLocks noChangeArrowheads="1"/>
            </p:cNvSpPr>
            <p:nvPr/>
          </p:nvSpPr>
          <p:spPr bwMode="auto">
            <a:xfrm>
              <a:off x="1657350" y="858837"/>
              <a:ext cx="42863" cy="120650"/>
            </a:xfrm>
            <a:custGeom>
              <a:avLst/>
              <a:gdLst>
                <a:gd name="T0" fmla="*/ 0 w 118"/>
                <a:gd name="T1" fmla="*/ 301 h 336"/>
                <a:gd name="T2" fmla="*/ 34 w 118"/>
                <a:gd name="T3" fmla="*/ 335 h 336"/>
                <a:gd name="T4" fmla="*/ 84 w 118"/>
                <a:gd name="T5" fmla="*/ 335 h 336"/>
                <a:gd name="T6" fmla="*/ 117 w 118"/>
                <a:gd name="T7" fmla="*/ 301 h 336"/>
                <a:gd name="T8" fmla="*/ 117 w 118"/>
                <a:gd name="T9" fmla="*/ 76 h 336"/>
                <a:gd name="T10" fmla="*/ 42 w 118"/>
                <a:gd name="T11" fmla="*/ 0 h 336"/>
                <a:gd name="T12" fmla="*/ 0 w 118"/>
                <a:gd name="T13" fmla="*/ 42 h 336"/>
                <a:gd name="T14" fmla="*/ 0 w 118"/>
                <a:gd name="T15" fmla="*/ 301 h 336"/>
                <a:gd name="T16" fmla="*/ 0 w 118"/>
                <a:gd name="T17" fmla="*/ 301 h 336"/>
                <a:gd name="T18" fmla="*/ 0 w 118"/>
                <a:gd name="T19" fmla="*/ 301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336">
                  <a:moveTo>
                    <a:pt x="0" y="301"/>
                  </a:moveTo>
                  <a:cubicBezTo>
                    <a:pt x="0" y="318"/>
                    <a:pt x="17" y="335"/>
                    <a:pt x="34" y="335"/>
                  </a:cubicBezTo>
                  <a:cubicBezTo>
                    <a:pt x="84" y="335"/>
                    <a:pt x="84" y="335"/>
                    <a:pt x="84" y="335"/>
                  </a:cubicBezTo>
                  <a:cubicBezTo>
                    <a:pt x="101" y="335"/>
                    <a:pt x="117" y="318"/>
                    <a:pt x="117" y="301"/>
                  </a:cubicBezTo>
                  <a:cubicBezTo>
                    <a:pt x="117" y="76"/>
                    <a:pt x="117" y="76"/>
                    <a:pt x="117" y="76"/>
                  </a:cubicBezTo>
                  <a:cubicBezTo>
                    <a:pt x="42" y="0"/>
                    <a:pt x="42" y="0"/>
                    <a:pt x="42" y="0"/>
                  </a:cubicBezTo>
                  <a:cubicBezTo>
                    <a:pt x="0" y="42"/>
                    <a:pt x="0" y="42"/>
                    <a:pt x="0" y="42"/>
                  </a:cubicBezTo>
                  <a:lnTo>
                    <a:pt x="0" y="301"/>
                  </a:lnTo>
                  <a:close/>
                  <a:moveTo>
                    <a:pt x="0" y="301"/>
                  </a:moveTo>
                  <a:lnTo>
                    <a:pt x="0" y="30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latin typeface="微软雅黑" panose="020B0503020204020204" pitchFamily="34" charset="-122"/>
                <a:ea typeface="微软雅黑" panose="020B0503020204020204" pitchFamily="34" charset="-122"/>
              </a:endParaRPr>
            </a:p>
          </p:txBody>
        </p:sp>
        <p:sp>
          <p:nvSpPr>
            <p:cNvPr id="17" name="Freeform 13"/>
            <p:cNvSpPr>
              <a:spLocks noChangeArrowheads="1"/>
            </p:cNvSpPr>
            <p:nvPr/>
          </p:nvSpPr>
          <p:spPr bwMode="auto">
            <a:xfrm>
              <a:off x="1727200" y="858837"/>
              <a:ext cx="42863" cy="120650"/>
            </a:xfrm>
            <a:custGeom>
              <a:avLst/>
              <a:gdLst>
                <a:gd name="T0" fmla="*/ 92 w 118"/>
                <a:gd name="T1" fmla="*/ 335 h 336"/>
                <a:gd name="T2" fmla="*/ 117 w 118"/>
                <a:gd name="T3" fmla="*/ 301 h 336"/>
                <a:gd name="T4" fmla="*/ 117 w 118"/>
                <a:gd name="T5" fmla="*/ 0 h 336"/>
                <a:gd name="T6" fmla="*/ 0 w 118"/>
                <a:gd name="T7" fmla="*/ 118 h 336"/>
                <a:gd name="T8" fmla="*/ 0 w 118"/>
                <a:gd name="T9" fmla="*/ 301 h 336"/>
                <a:gd name="T10" fmla="*/ 33 w 118"/>
                <a:gd name="T11" fmla="*/ 335 h 336"/>
                <a:gd name="T12" fmla="*/ 92 w 118"/>
                <a:gd name="T13" fmla="*/ 335 h 336"/>
                <a:gd name="T14" fmla="*/ 92 w 118"/>
                <a:gd name="T15" fmla="*/ 335 h 336"/>
                <a:gd name="T16" fmla="*/ 92 w 118"/>
                <a:gd name="T17" fmla="*/ 335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336">
                  <a:moveTo>
                    <a:pt x="92" y="335"/>
                  </a:moveTo>
                  <a:cubicBezTo>
                    <a:pt x="108" y="335"/>
                    <a:pt x="117" y="318"/>
                    <a:pt x="117" y="301"/>
                  </a:cubicBezTo>
                  <a:cubicBezTo>
                    <a:pt x="117" y="0"/>
                    <a:pt x="117" y="0"/>
                    <a:pt x="117" y="0"/>
                  </a:cubicBezTo>
                  <a:cubicBezTo>
                    <a:pt x="0" y="118"/>
                    <a:pt x="0" y="118"/>
                    <a:pt x="0" y="118"/>
                  </a:cubicBezTo>
                  <a:cubicBezTo>
                    <a:pt x="0" y="301"/>
                    <a:pt x="0" y="301"/>
                    <a:pt x="0" y="301"/>
                  </a:cubicBezTo>
                  <a:cubicBezTo>
                    <a:pt x="0" y="318"/>
                    <a:pt x="16" y="335"/>
                    <a:pt x="33" y="335"/>
                  </a:cubicBezTo>
                  <a:lnTo>
                    <a:pt x="92" y="335"/>
                  </a:lnTo>
                  <a:close/>
                  <a:moveTo>
                    <a:pt x="92" y="335"/>
                  </a:moveTo>
                  <a:lnTo>
                    <a:pt x="92" y="335"/>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latin typeface="微软雅黑" panose="020B0503020204020204" pitchFamily="34" charset="-122"/>
                <a:ea typeface="微软雅黑" panose="020B0503020204020204" pitchFamily="34" charset="-122"/>
              </a:endParaRPr>
            </a:p>
          </p:txBody>
        </p:sp>
        <p:sp>
          <p:nvSpPr>
            <p:cNvPr id="18" name="Freeform 14"/>
            <p:cNvSpPr>
              <a:spLocks noChangeArrowheads="1"/>
            </p:cNvSpPr>
            <p:nvPr/>
          </p:nvSpPr>
          <p:spPr bwMode="auto">
            <a:xfrm>
              <a:off x="1795463" y="817562"/>
              <a:ext cx="46037" cy="163512"/>
            </a:xfrm>
            <a:custGeom>
              <a:avLst/>
              <a:gdLst>
                <a:gd name="T0" fmla="*/ 0 w 126"/>
                <a:gd name="T1" fmla="*/ 41 h 452"/>
                <a:gd name="T2" fmla="*/ 0 w 126"/>
                <a:gd name="T3" fmla="*/ 417 h 452"/>
                <a:gd name="T4" fmla="*/ 33 w 126"/>
                <a:gd name="T5" fmla="*/ 451 h 452"/>
                <a:gd name="T6" fmla="*/ 92 w 126"/>
                <a:gd name="T7" fmla="*/ 451 h 452"/>
                <a:gd name="T8" fmla="*/ 125 w 126"/>
                <a:gd name="T9" fmla="*/ 417 h 452"/>
                <a:gd name="T10" fmla="*/ 125 w 126"/>
                <a:gd name="T11" fmla="*/ 66 h 452"/>
                <a:gd name="T12" fmla="*/ 50 w 126"/>
                <a:gd name="T13" fmla="*/ 0 h 452"/>
                <a:gd name="T14" fmla="*/ 0 w 126"/>
                <a:gd name="T15" fmla="*/ 41 h 452"/>
                <a:gd name="T16" fmla="*/ 0 w 126"/>
                <a:gd name="T17" fmla="*/ 41 h 452"/>
                <a:gd name="T18" fmla="*/ 0 w 126"/>
                <a:gd name="T19" fmla="*/ 4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52">
                  <a:moveTo>
                    <a:pt x="0" y="41"/>
                  </a:moveTo>
                  <a:cubicBezTo>
                    <a:pt x="0" y="417"/>
                    <a:pt x="0" y="417"/>
                    <a:pt x="0" y="417"/>
                  </a:cubicBezTo>
                  <a:cubicBezTo>
                    <a:pt x="0" y="434"/>
                    <a:pt x="17" y="451"/>
                    <a:pt x="33" y="451"/>
                  </a:cubicBezTo>
                  <a:cubicBezTo>
                    <a:pt x="92" y="451"/>
                    <a:pt x="92" y="451"/>
                    <a:pt x="92" y="451"/>
                  </a:cubicBezTo>
                  <a:cubicBezTo>
                    <a:pt x="109" y="451"/>
                    <a:pt x="125" y="434"/>
                    <a:pt x="125" y="417"/>
                  </a:cubicBezTo>
                  <a:cubicBezTo>
                    <a:pt x="125" y="66"/>
                    <a:pt x="125" y="66"/>
                    <a:pt x="125" y="66"/>
                  </a:cubicBezTo>
                  <a:cubicBezTo>
                    <a:pt x="50" y="0"/>
                    <a:pt x="50" y="0"/>
                    <a:pt x="50" y="0"/>
                  </a:cubicBezTo>
                  <a:lnTo>
                    <a:pt x="0" y="41"/>
                  </a:lnTo>
                  <a:close/>
                  <a:moveTo>
                    <a:pt x="0" y="41"/>
                  </a:moveTo>
                  <a:lnTo>
                    <a:pt x="0" y="4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latin typeface="微软雅黑" panose="020B0503020204020204" pitchFamily="34" charset="-122"/>
                <a:ea typeface="微软雅黑" panose="020B0503020204020204" pitchFamily="34" charset="-122"/>
              </a:endParaRPr>
            </a:p>
          </p:txBody>
        </p:sp>
        <p:sp>
          <p:nvSpPr>
            <p:cNvPr id="19" name="Freeform 15"/>
            <p:cNvSpPr>
              <a:spLocks noChangeArrowheads="1"/>
            </p:cNvSpPr>
            <p:nvPr/>
          </p:nvSpPr>
          <p:spPr bwMode="auto">
            <a:xfrm>
              <a:off x="1576388" y="744537"/>
              <a:ext cx="261937" cy="163512"/>
            </a:xfrm>
            <a:custGeom>
              <a:avLst/>
              <a:gdLst>
                <a:gd name="T0" fmla="*/ 234 w 728"/>
                <a:gd name="T1" fmla="*/ 284 h 452"/>
                <a:gd name="T2" fmla="*/ 292 w 728"/>
                <a:gd name="T3" fmla="*/ 284 h 452"/>
                <a:gd name="T4" fmla="*/ 359 w 728"/>
                <a:gd name="T5" fmla="*/ 351 h 452"/>
                <a:gd name="T6" fmla="*/ 401 w 728"/>
                <a:gd name="T7" fmla="*/ 368 h 452"/>
                <a:gd name="T8" fmla="*/ 434 w 728"/>
                <a:gd name="T9" fmla="*/ 351 h 452"/>
                <a:gd name="T10" fmla="*/ 660 w 728"/>
                <a:gd name="T11" fmla="*/ 134 h 452"/>
                <a:gd name="T12" fmla="*/ 694 w 728"/>
                <a:gd name="T13" fmla="*/ 167 h 452"/>
                <a:gd name="T14" fmla="*/ 710 w 728"/>
                <a:gd name="T15" fmla="*/ 175 h 452"/>
                <a:gd name="T16" fmla="*/ 727 w 728"/>
                <a:gd name="T17" fmla="*/ 159 h 452"/>
                <a:gd name="T18" fmla="*/ 727 w 728"/>
                <a:gd name="T19" fmla="*/ 33 h 452"/>
                <a:gd name="T20" fmla="*/ 719 w 728"/>
                <a:gd name="T21" fmla="*/ 8 h 452"/>
                <a:gd name="T22" fmla="*/ 694 w 728"/>
                <a:gd name="T23" fmla="*/ 0 h 452"/>
                <a:gd name="T24" fmla="*/ 568 w 728"/>
                <a:gd name="T25" fmla="*/ 0 h 452"/>
                <a:gd name="T26" fmla="*/ 551 w 728"/>
                <a:gd name="T27" fmla="*/ 8 h 452"/>
                <a:gd name="T28" fmla="*/ 551 w 728"/>
                <a:gd name="T29" fmla="*/ 33 h 452"/>
                <a:gd name="T30" fmla="*/ 585 w 728"/>
                <a:gd name="T31" fmla="*/ 58 h 452"/>
                <a:gd name="T32" fmla="*/ 426 w 728"/>
                <a:gd name="T33" fmla="*/ 217 h 452"/>
                <a:gd name="T34" fmla="*/ 401 w 728"/>
                <a:gd name="T35" fmla="*/ 225 h 452"/>
                <a:gd name="T36" fmla="*/ 368 w 728"/>
                <a:gd name="T37" fmla="*/ 217 h 452"/>
                <a:gd name="T38" fmla="*/ 292 w 728"/>
                <a:gd name="T39" fmla="*/ 142 h 452"/>
                <a:gd name="T40" fmla="*/ 234 w 728"/>
                <a:gd name="T41" fmla="*/ 142 h 452"/>
                <a:gd name="T42" fmla="*/ 8 w 728"/>
                <a:gd name="T43" fmla="*/ 359 h 452"/>
                <a:gd name="T44" fmla="*/ 0 w 728"/>
                <a:gd name="T45" fmla="*/ 393 h 452"/>
                <a:gd name="T46" fmla="*/ 8 w 728"/>
                <a:gd name="T47" fmla="*/ 426 h 452"/>
                <a:gd name="T48" fmla="*/ 25 w 728"/>
                <a:gd name="T49" fmla="*/ 435 h 452"/>
                <a:gd name="T50" fmla="*/ 83 w 728"/>
                <a:gd name="T51" fmla="*/ 435 h 452"/>
                <a:gd name="T52" fmla="*/ 234 w 728"/>
                <a:gd name="T53" fmla="*/ 284 h 452"/>
                <a:gd name="T54" fmla="*/ 234 w 728"/>
                <a:gd name="T55" fmla="*/ 284 h 452"/>
                <a:gd name="T56" fmla="*/ 234 w 728"/>
                <a:gd name="T57" fmla="*/ 28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8" h="452">
                  <a:moveTo>
                    <a:pt x="234" y="284"/>
                  </a:moveTo>
                  <a:cubicBezTo>
                    <a:pt x="250" y="267"/>
                    <a:pt x="276" y="267"/>
                    <a:pt x="292" y="284"/>
                  </a:cubicBezTo>
                  <a:cubicBezTo>
                    <a:pt x="359" y="351"/>
                    <a:pt x="359" y="351"/>
                    <a:pt x="359" y="351"/>
                  </a:cubicBezTo>
                  <a:cubicBezTo>
                    <a:pt x="376" y="368"/>
                    <a:pt x="384" y="368"/>
                    <a:pt x="401" y="368"/>
                  </a:cubicBezTo>
                  <a:cubicBezTo>
                    <a:pt x="418" y="368"/>
                    <a:pt x="426" y="368"/>
                    <a:pt x="434" y="351"/>
                  </a:cubicBezTo>
                  <a:cubicBezTo>
                    <a:pt x="660" y="134"/>
                    <a:pt x="660" y="134"/>
                    <a:pt x="660" y="134"/>
                  </a:cubicBezTo>
                  <a:cubicBezTo>
                    <a:pt x="694" y="167"/>
                    <a:pt x="694" y="167"/>
                    <a:pt x="694" y="167"/>
                  </a:cubicBezTo>
                  <a:cubicBezTo>
                    <a:pt x="702" y="175"/>
                    <a:pt x="710" y="175"/>
                    <a:pt x="710" y="175"/>
                  </a:cubicBezTo>
                  <a:cubicBezTo>
                    <a:pt x="719" y="175"/>
                    <a:pt x="727" y="167"/>
                    <a:pt x="727" y="159"/>
                  </a:cubicBezTo>
                  <a:cubicBezTo>
                    <a:pt x="727" y="33"/>
                    <a:pt x="727" y="33"/>
                    <a:pt x="727" y="33"/>
                  </a:cubicBezTo>
                  <a:cubicBezTo>
                    <a:pt x="727" y="25"/>
                    <a:pt x="727" y="16"/>
                    <a:pt x="719" y="8"/>
                  </a:cubicBezTo>
                  <a:cubicBezTo>
                    <a:pt x="710" y="0"/>
                    <a:pt x="702" y="0"/>
                    <a:pt x="694" y="0"/>
                  </a:cubicBezTo>
                  <a:cubicBezTo>
                    <a:pt x="568" y="0"/>
                    <a:pt x="568" y="0"/>
                    <a:pt x="568" y="0"/>
                  </a:cubicBezTo>
                  <a:cubicBezTo>
                    <a:pt x="560" y="0"/>
                    <a:pt x="551" y="0"/>
                    <a:pt x="551" y="8"/>
                  </a:cubicBezTo>
                  <a:cubicBezTo>
                    <a:pt x="543" y="16"/>
                    <a:pt x="551" y="25"/>
                    <a:pt x="551" y="33"/>
                  </a:cubicBezTo>
                  <a:cubicBezTo>
                    <a:pt x="585" y="58"/>
                    <a:pt x="585" y="58"/>
                    <a:pt x="585" y="58"/>
                  </a:cubicBezTo>
                  <a:cubicBezTo>
                    <a:pt x="426" y="217"/>
                    <a:pt x="426" y="217"/>
                    <a:pt x="426" y="217"/>
                  </a:cubicBezTo>
                  <a:cubicBezTo>
                    <a:pt x="426" y="225"/>
                    <a:pt x="409" y="225"/>
                    <a:pt x="401" y="225"/>
                  </a:cubicBezTo>
                  <a:cubicBezTo>
                    <a:pt x="393" y="225"/>
                    <a:pt x="376" y="225"/>
                    <a:pt x="368" y="217"/>
                  </a:cubicBezTo>
                  <a:cubicBezTo>
                    <a:pt x="292" y="142"/>
                    <a:pt x="292" y="142"/>
                    <a:pt x="292" y="142"/>
                  </a:cubicBezTo>
                  <a:cubicBezTo>
                    <a:pt x="276" y="125"/>
                    <a:pt x="250" y="125"/>
                    <a:pt x="234" y="142"/>
                  </a:cubicBezTo>
                  <a:cubicBezTo>
                    <a:pt x="8" y="359"/>
                    <a:pt x="8" y="359"/>
                    <a:pt x="8" y="359"/>
                  </a:cubicBezTo>
                  <a:cubicBezTo>
                    <a:pt x="0" y="368"/>
                    <a:pt x="0" y="384"/>
                    <a:pt x="0" y="393"/>
                  </a:cubicBezTo>
                  <a:cubicBezTo>
                    <a:pt x="0" y="410"/>
                    <a:pt x="0" y="418"/>
                    <a:pt x="8" y="426"/>
                  </a:cubicBezTo>
                  <a:cubicBezTo>
                    <a:pt x="25" y="435"/>
                    <a:pt x="25" y="435"/>
                    <a:pt x="25" y="435"/>
                  </a:cubicBezTo>
                  <a:cubicBezTo>
                    <a:pt x="41" y="451"/>
                    <a:pt x="67" y="451"/>
                    <a:pt x="83" y="435"/>
                  </a:cubicBezTo>
                  <a:lnTo>
                    <a:pt x="234" y="284"/>
                  </a:lnTo>
                  <a:close/>
                  <a:moveTo>
                    <a:pt x="234" y="284"/>
                  </a:moveTo>
                  <a:lnTo>
                    <a:pt x="234" y="284"/>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latin typeface="微软雅黑" panose="020B0503020204020204" pitchFamily="34" charset="-122"/>
                <a:ea typeface="微软雅黑" panose="020B0503020204020204" pitchFamily="34" charset="-122"/>
              </a:endParaRPr>
            </a:p>
          </p:txBody>
        </p:sp>
        <p:sp>
          <p:nvSpPr>
            <p:cNvPr id="20" name="Freeform 16"/>
            <p:cNvSpPr>
              <a:spLocks noChangeArrowheads="1"/>
            </p:cNvSpPr>
            <p:nvPr/>
          </p:nvSpPr>
          <p:spPr bwMode="auto">
            <a:xfrm>
              <a:off x="1569458" y="688424"/>
              <a:ext cx="334962" cy="331788"/>
            </a:xfrm>
            <a:custGeom>
              <a:avLst/>
              <a:gdLst>
                <a:gd name="T0" fmla="*/ 887 w 929"/>
                <a:gd name="T1" fmla="*/ 0 h 921"/>
                <a:gd name="T2" fmla="*/ 836 w 929"/>
                <a:gd name="T3" fmla="*/ 50 h 921"/>
                <a:gd name="T4" fmla="*/ 836 w 929"/>
                <a:gd name="T5" fmla="*/ 837 h 921"/>
                <a:gd name="T6" fmla="*/ 51 w 929"/>
                <a:gd name="T7" fmla="*/ 837 h 921"/>
                <a:gd name="T8" fmla="*/ 0 w 929"/>
                <a:gd name="T9" fmla="*/ 878 h 921"/>
                <a:gd name="T10" fmla="*/ 51 w 929"/>
                <a:gd name="T11" fmla="*/ 920 h 921"/>
                <a:gd name="T12" fmla="*/ 887 w 929"/>
                <a:gd name="T13" fmla="*/ 920 h 921"/>
                <a:gd name="T14" fmla="*/ 928 w 929"/>
                <a:gd name="T15" fmla="*/ 878 h 921"/>
                <a:gd name="T16" fmla="*/ 928 w 929"/>
                <a:gd name="T17" fmla="*/ 50 h 921"/>
                <a:gd name="T18" fmla="*/ 887 w 929"/>
                <a:gd name="T19" fmla="*/ 0 h 921"/>
                <a:gd name="T20" fmla="*/ 887 w 929"/>
                <a:gd name="T21" fmla="*/ 0 h 921"/>
                <a:gd name="T22" fmla="*/ 887 w 929"/>
                <a:gd name="T23"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9" h="921">
                  <a:moveTo>
                    <a:pt x="887" y="0"/>
                  </a:moveTo>
                  <a:cubicBezTo>
                    <a:pt x="862" y="0"/>
                    <a:pt x="836" y="26"/>
                    <a:pt x="836" y="50"/>
                  </a:cubicBezTo>
                  <a:cubicBezTo>
                    <a:pt x="836" y="837"/>
                    <a:pt x="836" y="837"/>
                    <a:pt x="836" y="837"/>
                  </a:cubicBezTo>
                  <a:cubicBezTo>
                    <a:pt x="51" y="837"/>
                    <a:pt x="51" y="837"/>
                    <a:pt x="51" y="837"/>
                  </a:cubicBezTo>
                  <a:cubicBezTo>
                    <a:pt x="26" y="837"/>
                    <a:pt x="0" y="853"/>
                    <a:pt x="0" y="878"/>
                  </a:cubicBezTo>
                  <a:cubicBezTo>
                    <a:pt x="0" y="903"/>
                    <a:pt x="26" y="920"/>
                    <a:pt x="51" y="920"/>
                  </a:cubicBezTo>
                  <a:cubicBezTo>
                    <a:pt x="887" y="920"/>
                    <a:pt x="887" y="920"/>
                    <a:pt x="887" y="920"/>
                  </a:cubicBezTo>
                  <a:cubicBezTo>
                    <a:pt x="912" y="920"/>
                    <a:pt x="928" y="903"/>
                    <a:pt x="928" y="878"/>
                  </a:cubicBezTo>
                  <a:cubicBezTo>
                    <a:pt x="928" y="50"/>
                    <a:pt x="928" y="50"/>
                    <a:pt x="928" y="50"/>
                  </a:cubicBezTo>
                  <a:cubicBezTo>
                    <a:pt x="928" y="26"/>
                    <a:pt x="903" y="0"/>
                    <a:pt x="887" y="0"/>
                  </a:cubicBezTo>
                  <a:close/>
                  <a:moveTo>
                    <a:pt x="887" y="0"/>
                  </a:moveTo>
                  <a:lnTo>
                    <a:pt x="887"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heckerboard(across)">
                                      <p:cBhvr>
                                        <p:cTn id="16" dur="500"/>
                                        <p:tgtEl>
                                          <p:spTgt spid="7"/>
                                        </p:tgtEl>
                                      </p:cBhvr>
                                    </p:animEffect>
                                  </p:childTnLst>
                                </p:cTn>
                              </p:par>
                              <p:par>
                                <p:cTn id="17" presetID="5" presetClass="entr" presetSubtype="1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heckerboard(across)">
                                      <p:cBhvr>
                                        <p:cTn id="19" dur="500"/>
                                        <p:tgtEl>
                                          <p:spTgt spid="8"/>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checkerboard(across)">
                                      <p:cBhvr>
                                        <p:cTn id="25" dur="500"/>
                                        <p:tgtEl>
                                          <p:spTgt spid="12"/>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checkerboard(across)">
                                      <p:cBhvr>
                                        <p:cTn id="28" dur="500"/>
                                        <p:tgtEl>
                                          <p:spTgt spid="13"/>
                                        </p:tgtEl>
                                      </p:cBhvr>
                                    </p:animEffect>
                                  </p:childTnLst>
                                </p:cTn>
                              </p:par>
                              <p:par>
                                <p:cTn id="29" presetID="5" presetClass="entr" presetSubtype="1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checkerboard(across)">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6" grpId="0"/>
      <p:bldP spid="7" grpId="0" bldLvl="0" animBg="1"/>
      <p:bldP spid="10" grpId="0"/>
      <p:bldP spid="12" grpId="0"/>
      <p:bldP spid="13"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90165" y="639445"/>
            <a:ext cx="3535680" cy="457200"/>
          </a:xfrm>
          <a:prstGeom prst="rect">
            <a:avLst/>
          </a:prstGeom>
          <a:noFill/>
        </p:spPr>
        <p:txBody>
          <a:bodyPr wrap="none" rtlCol="0">
            <a:spAutoFit/>
          </a:bodyPr>
          <a:lstStyle/>
          <a:p>
            <a:r>
              <a:rPr kumimoji="1" lang="zh-CN" altLang="en-US" sz="2400" dirty="0">
                <a:solidFill>
                  <a:srgbClr val="3E60CE"/>
                </a:solidFill>
                <a:latin typeface="+mj-ea"/>
              </a:rPr>
              <a:t>资产损失税前扣除范围：</a:t>
            </a:r>
            <a:endParaRPr kumimoji="1" lang="zh-CN" altLang="en-US" sz="2400" dirty="0">
              <a:solidFill>
                <a:srgbClr val="3E60CE"/>
              </a:solidFill>
              <a:latin typeface="+mj-ea"/>
            </a:endParaRPr>
          </a:p>
        </p:txBody>
      </p:sp>
      <p:sp>
        <p:nvSpPr>
          <p:cNvPr id="3" name="文本框 2"/>
          <p:cNvSpPr txBox="1"/>
          <p:nvPr/>
        </p:nvSpPr>
        <p:spPr>
          <a:xfrm>
            <a:off x="1077595" y="1630680"/>
            <a:ext cx="10229215" cy="3931920"/>
          </a:xfrm>
          <a:prstGeom prst="rect">
            <a:avLst/>
          </a:prstGeom>
          <a:noFill/>
        </p:spPr>
        <p:txBody>
          <a:bodyPr wrap="square" rtlCol="0">
            <a:spAutoFit/>
          </a:bodyPr>
          <a:lstStyle/>
          <a:p>
            <a:pPr algn="l" fontAlgn="auto">
              <a:lnSpc>
                <a:spcPct val="150000"/>
              </a:lnSpc>
            </a:pPr>
            <a:r>
              <a:rPr lang="zh-CN" altLang="zh-CN" sz="2400">
                <a:solidFill>
                  <a:srgbClr val="404040"/>
                </a:solidFill>
                <a:latin typeface="黑体" panose="02010609060101010101" charset="-122"/>
                <a:ea typeface="黑体" panose="02010609060101010101" charset="-122"/>
                <a:sym typeface="+mn-lt"/>
              </a:rPr>
              <a:t>《中华人民共和国企业所得税法》：</a:t>
            </a:r>
            <a:endParaRPr lang="zh-CN" altLang="zh-CN" sz="2400">
              <a:solidFill>
                <a:srgbClr val="404040"/>
              </a:solidFill>
              <a:latin typeface="黑体" panose="02010609060101010101" charset="-122"/>
              <a:ea typeface="黑体" panose="02010609060101010101" charset="-122"/>
              <a:sym typeface="+mn-lt"/>
            </a:endParaRPr>
          </a:p>
          <a:p>
            <a:pPr algn="l" fontAlgn="auto">
              <a:lnSpc>
                <a:spcPct val="150000"/>
              </a:lnSpc>
            </a:pPr>
            <a:r>
              <a:rPr lang="zh-CN" altLang="zh-CN" sz="2400">
                <a:solidFill>
                  <a:srgbClr val="404040"/>
                </a:solidFill>
                <a:latin typeface="宋体" panose="02010600030101010101" pitchFamily="2" charset="-122"/>
                <a:ea typeface="宋体" panose="02010600030101010101" pitchFamily="2" charset="-122"/>
                <a:sym typeface="+mn-lt"/>
              </a:rPr>
              <a:t>企业实际发生的与取得收入有关的、合理的支出，包括损失，准予在计算应纳税所得额时扣除。</a:t>
            </a:r>
            <a:endParaRPr lang="zh-CN" altLang="zh-CN" sz="2400">
              <a:solidFill>
                <a:srgbClr val="404040"/>
              </a:solidFill>
              <a:latin typeface="宋体" panose="02010600030101010101" pitchFamily="2" charset="-122"/>
              <a:ea typeface="宋体" panose="02010600030101010101" pitchFamily="2" charset="-122"/>
              <a:sym typeface="+mn-lt"/>
            </a:endParaRPr>
          </a:p>
          <a:p>
            <a:pPr algn="l" fontAlgn="auto">
              <a:lnSpc>
                <a:spcPct val="150000"/>
              </a:lnSpc>
            </a:pPr>
            <a:endParaRPr lang="zh-CN" altLang="zh-CN" sz="2400">
              <a:solidFill>
                <a:srgbClr val="404040"/>
              </a:solidFill>
              <a:latin typeface="宋体" panose="02010600030101010101" pitchFamily="2" charset="-122"/>
              <a:ea typeface="宋体" panose="02010600030101010101" pitchFamily="2" charset="-122"/>
              <a:sym typeface="+mn-lt"/>
            </a:endParaRPr>
          </a:p>
          <a:p>
            <a:pPr algn="l" fontAlgn="auto">
              <a:lnSpc>
                <a:spcPct val="150000"/>
              </a:lnSpc>
            </a:pPr>
            <a:r>
              <a:rPr lang="zh-CN" altLang="zh-CN" sz="2400" b="1">
                <a:solidFill>
                  <a:srgbClr val="404040"/>
                </a:solidFill>
                <a:latin typeface="宋体" panose="02010600030101010101" pitchFamily="2" charset="-122"/>
                <a:ea typeface="宋体" panose="02010600030101010101" pitchFamily="2" charset="-122"/>
                <a:sym typeface="+mn-lt"/>
              </a:rPr>
              <a:t>损失：</a:t>
            </a:r>
            <a:r>
              <a:rPr lang="zh-CN" altLang="zh-CN" sz="2400">
                <a:solidFill>
                  <a:srgbClr val="404040"/>
                </a:solidFill>
                <a:latin typeface="宋体" panose="02010600030101010101" pitchFamily="2" charset="-122"/>
                <a:ea typeface="宋体" panose="02010600030101010101" pitchFamily="2" charset="-122"/>
                <a:sym typeface="+mn-lt"/>
              </a:rPr>
              <a:t>包括现金损失，存款损失，坏账损失，贷款损失，股权投资损失，固定资产和存货的盘亏、毁损、报废、被盗损失，</a:t>
            </a:r>
            <a:r>
              <a:rPr lang="zh-CN" altLang="zh-CN" sz="2400" b="1">
                <a:solidFill>
                  <a:srgbClr val="404040"/>
                </a:solidFill>
                <a:latin typeface="宋体" panose="02010600030101010101" pitchFamily="2" charset="-122"/>
                <a:ea typeface="宋体" panose="02010600030101010101" pitchFamily="2" charset="-122"/>
                <a:sym typeface="+mn-lt"/>
              </a:rPr>
              <a:t>自然灾害等不可抗力因素造成的损失</a:t>
            </a:r>
            <a:r>
              <a:rPr lang="zh-CN" altLang="zh-CN" sz="2400">
                <a:solidFill>
                  <a:srgbClr val="404040"/>
                </a:solidFill>
                <a:latin typeface="宋体" panose="02010600030101010101" pitchFamily="2" charset="-122"/>
                <a:ea typeface="宋体" panose="02010600030101010101" pitchFamily="2" charset="-122"/>
                <a:sym typeface="+mn-lt"/>
              </a:rPr>
              <a:t>以及其他损失。</a:t>
            </a:r>
            <a:endParaRPr lang="zh-CN" altLang="zh-CN" sz="2400">
              <a:solidFill>
                <a:srgbClr val="404040"/>
              </a:solidFill>
              <a:latin typeface="宋体" panose="02010600030101010101" pitchFamily="2" charset="-122"/>
              <a:ea typeface="宋体" panose="02010600030101010101" pitchFamily="2" charset="-122"/>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ïśḷiḑe"/>
          <p:cNvSpPr/>
          <p:nvPr/>
        </p:nvSpPr>
        <p:spPr>
          <a:xfrm>
            <a:off x="6222342" y="2022700"/>
            <a:ext cx="1916722" cy="2511200"/>
          </a:xfrm>
          <a:prstGeom prst="rect">
            <a:avLst/>
          </a:prstGeom>
          <a:blipFill dpi="0" rotWithShape="1">
            <a:blip r:embed="rId1" cstate="screen"/>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 name="î$ḻïďê"/>
          <p:cNvSpPr/>
          <p:nvPr/>
        </p:nvSpPr>
        <p:spPr>
          <a:xfrm>
            <a:off x="1497942" y="2022701"/>
            <a:ext cx="1916722" cy="2511200"/>
          </a:xfrm>
          <a:prstGeom prst="rect">
            <a:avLst/>
          </a:prstGeom>
          <a:blipFill dpi="0" rotWithShape="1">
            <a:blip r:embed="rId2" cstate="screen"/>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5" name="îṡļïḋê"/>
          <p:cNvSpPr/>
          <p:nvPr/>
        </p:nvSpPr>
        <p:spPr>
          <a:xfrm>
            <a:off x="3414664" y="2022700"/>
            <a:ext cx="2554994" cy="2511200"/>
          </a:xfrm>
          <a:prstGeom prst="rect">
            <a:avLst/>
          </a:prstGeom>
          <a:gradFill flip="none" rotWithShape="1">
            <a:gsLst>
              <a:gs pos="0">
                <a:srgbClr val="4F7EFF"/>
              </a:gs>
              <a:gs pos="100000">
                <a:srgbClr val="1C45C1"/>
              </a:gs>
            </a:gsLst>
            <a:lin ang="2700000" scaled="1"/>
            <a:tileRect/>
          </a:gradFill>
          <a:ln w="12700">
            <a:miter lim="400000"/>
          </a:ln>
          <a:effectLst>
            <a:outerShdw blurRad="101600" dist="76200" algn="l" rotWithShape="0">
              <a:prstClr val="black">
                <a:alpha val="30000"/>
              </a:prstClr>
            </a:outerShdw>
          </a:effectLst>
        </p:spPr>
        <p:txBody>
          <a:bodyPr anchor="ctr"/>
          <a:lstStyle/>
          <a:p>
            <a:pPr algn="ctr"/>
            <a:endParaRPr lang="zh-CN" altLang="en-US" dirty="0">
              <a:solidFill>
                <a:schemeClr val="tx1"/>
              </a:solidFill>
            </a:endParaRPr>
          </a:p>
        </p:txBody>
      </p:sp>
      <p:sp>
        <p:nvSpPr>
          <p:cNvPr id="6" name="îśľîdé"/>
          <p:cNvSpPr/>
          <p:nvPr/>
        </p:nvSpPr>
        <p:spPr>
          <a:xfrm>
            <a:off x="8139064" y="2022700"/>
            <a:ext cx="2554994" cy="2511200"/>
          </a:xfrm>
          <a:prstGeom prst="rect">
            <a:avLst/>
          </a:prstGeom>
          <a:gradFill flip="none" rotWithShape="1">
            <a:gsLst>
              <a:gs pos="0">
                <a:srgbClr val="4F7EFF"/>
              </a:gs>
              <a:gs pos="100000">
                <a:srgbClr val="1C45C1"/>
              </a:gs>
            </a:gsLst>
            <a:lin ang="2700000" scaled="1"/>
            <a:tileRect/>
          </a:gradFill>
          <a:ln w="12700">
            <a:miter lim="400000"/>
          </a:ln>
          <a:effectLst>
            <a:outerShdw blurRad="101600" dist="76200" algn="l" rotWithShape="0">
              <a:prstClr val="black">
                <a:alpha val="30000"/>
              </a:prstClr>
            </a:outerShdw>
          </a:effectLst>
        </p:spPr>
        <p:txBody>
          <a:bodyPr anchor="ctr"/>
          <a:lstStyle/>
          <a:p>
            <a:pPr algn="ctr"/>
            <a:endParaRPr lang="zh-CN" altLang="en-US" dirty="0">
              <a:solidFill>
                <a:schemeClr val="tx1"/>
              </a:solidFill>
            </a:endParaRPr>
          </a:p>
        </p:txBody>
      </p:sp>
      <p:sp>
        <p:nvSpPr>
          <p:cNvPr id="7" name="iṧ1iďé"/>
          <p:cNvSpPr txBox="1"/>
          <p:nvPr/>
        </p:nvSpPr>
        <p:spPr>
          <a:xfrm>
            <a:off x="8414942" y="2240150"/>
            <a:ext cx="1032711" cy="630294"/>
          </a:xfrm>
          <a:prstGeom prst="rect">
            <a:avLst/>
          </a:prstGeom>
          <a:noFill/>
        </p:spPr>
        <p:txBody>
          <a:bodyPr wrap="none" lIns="0" tIns="0" rIns="0" bIns="0" anchor="b" anchorCtr="0">
            <a:normAutofit/>
          </a:bodyPr>
          <a:lstStyle/>
          <a:p>
            <a:r>
              <a:rPr lang="zh-CN" altLang="en-US" sz="3600" spc="-150" dirty="0">
                <a:solidFill>
                  <a:schemeClr val="bg1"/>
                </a:solidFill>
                <a:latin typeface="+mj-lt"/>
              </a:rPr>
              <a:t>无形资产</a:t>
            </a:r>
            <a:endParaRPr lang="zh-CN" altLang="en-US" sz="3600" spc="-150" dirty="0">
              <a:solidFill>
                <a:schemeClr val="bg1"/>
              </a:solidFill>
              <a:latin typeface="+mj-lt"/>
            </a:endParaRPr>
          </a:p>
        </p:txBody>
      </p:sp>
      <p:sp>
        <p:nvSpPr>
          <p:cNvPr id="8" name="iṣ1ïďè"/>
          <p:cNvSpPr txBox="1"/>
          <p:nvPr/>
        </p:nvSpPr>
        <p:spPr>
          <a:xfrm>
            <a:off x="3690542" y="2240150"/>
            <a:ext cx="1032711" cy="630294"/>
          </a:xfrm>
          <a:prstGeom prst="rect">
            <a:avLst/>
          </a:prstGeom>
          <a:noFill/>
        </p:spPr>
        <p:txBody>
          <a:bodyPr wrap="none" lIns="0" tIns="0" rIns="0" bIns="0" anchor="b" anchorCtr="0">
            <a:normAutofit/>
          </a:bodyPr>
          <a:lstStyle/>
          <a:p>
            <a:r>
              <a:rPr lang="zh-CN" altLang="en-US" sz="3600" spc="-150" dirty="0">
                <a:solidFill>
                  <a:schemeClr val="bg1"/>
                </a:solidFill>
                <a:latin typeface="+mj-lt"/>
              </a:rPr>
              <a:t>有形资产</a:t>
            </a:r>
            <a:endParaRPr lang="zh-CN" altLang="en-US" sz="3600" spc="-150" dirty="0">
              <a:solidFill>
                <a:schemeClr val="bg1"/>
              </a:solidFill>
              <a:latin typeface="+mj-lt"/>
            </a:endParaRPr>
          </a:p>
        </p:txBody>
      </p:sp>
      <p:cxnSp>
        <p:nvCxnSpPr>
          <p:cNvPr id="9" name="直接连接符 8"/>
          <p:cNvCxnSpPr/>
          <p:nvPr/>
        </p:nvCxnSpPr>
        <p:spPr>
          <a:xfrm>
            <a:off x="1497942" y="4746850"/>
            <a:ext cx="9196116"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3594766" y="3049794"/>
            <a:ext cx="2133781" cy="1554480"/>
          </a:xfrm>
          <a:prstGeom prst="rect">
            <a:avLst/>
          </a:prstGeom>
          <a:noFill/>
        </p:spPr>
        <p:txBody>
          <a:bodyPr wrap="square" rtlCol="0">
            <a:spAutoFit/>
            <a:scene3d>
              <a:camera prst="orthographicFront"/>
              <a:lightRig rig="threePt" dir="t"/>
            </a:scene3d>
            <a:sp3d contourW="12700"/>
          </a:bodyPr>
          <a:lstStyle/>
          <a:p>
            <a:r>
              <a:rPr lang="zh-CN" altLang="en-US" sz="2400" b="1" dirty="0">
                <a:solidFill>
                  <a:schemeClr val="bg1"/>
                </a:solidFill>
                <a:latin typeface="+mj-ea"/>
                <a:ea typeface="+mj-ea"/>
              </a:rPr>
              <a:t>固定资产</a:t>
            </a:r>
            <a:endParaRPr lang="zh-CN" altLang="en-US" sz="2400" b="1" dirty="0">
              <a:solidFill>
                <a:schemeClr val="bg1"/>
              </a:solidFill>
              <a:latin typeface="+mj-ea"/>
              <a:ea typeface="+mj-ea"/>
            </a:endParaRPr>
          </a:p>
          <a:p>
            <a:r>
              <a:rPr lang="zh-CN" altLang="en-US" sz="2400" b="1" dirty="0">
                <a:solidFill>
                  <a:schemeClr val="bg1"/>
                </a:solidFill>
                <a:latin typeface="+mj-ea"/>
                <a:ea typeface="+mj-ea"/>
              </a:rPr>
              <a:t>存货</a:t>
            </a:r>
            <a:endParaRPr lang="zh-CN" altLang="en-US" sz="2400" b="1" dirty="0">
              <a:solidFill>
                <a:schemeClr val="bg1"/>
              </a:solidFill>
              <a:latin typeface="+mj-ea"/>
              <a:ea typeface="+mj-ea"/>
            </a:endParaRPr>
          </a:p>
          <a:p>
            <a:r>
              <a:rPr lang="zh-CN" altLang="en-US" sz="2400" b="1" dirty="0">
                <a:solidFill>
                  <a:schemeClr val="bg1"/>
                </a:solidFill>
                <a:latin typeface="+mj-ea"/>
                <a:ea typeface="+mj-ea"/>
              </a:rPr>
              <a:t>在建工程</a:t>
            </a:r>
            <a:endParaRPr lang="zh-CN" altLang="en-US" sz="2400" b="1" dirty="0">
              <a:solidFill>
                <a:schemeClr val="bg1"/>
              </a:solidFill>
              <a:latin typeface="+mj-ea"/>
              <a:ea typeface="+mj-ea"/>
            </a:endParaRPr>
          </a:p>
          <a:p>
            <a:r>
              <a:rPr lang="en-US" altLang="zh-CN" sz="2400" b="1" dirty="0">
                <a:solidFill>
                  <a:schemeClr val="bg1"/>
                </a:solidFill>
                <a:latin typeface="+mj-ea"/>
                <a:ea typeface="+mj-ea"/>
              </a:rPr>
              <a:t>......</a:t>
            </a:r>
            <a:endParaRPr lang="en-US" altLang="zh-CN" sz="2400" b="1" dirty="0">
              <a:solidFill>
                <a:schemeClr val="bg1"/>
              </a:solidFill>
              <a:latin typeface="+mj-ea"/>
              <a:ea typeface="+mj-ea"/>
            </a:endParaRPr>
          </a:p>
        </p:txBody>
      </p:sp>
      <p:sp>
        <p:nvSpPr>
          <p:cNvPr id="12" name="文本框 11"/>
          <p:cNvSpPr txBox="1"/>
          <p:nvPr/>
        </p:nvSpPr>
        <p:spPr>
          <a:xfrm>
            <a:off x="8306488" y="3049794"/>
            <a:ext cx="2133781" cy="1188720"/>
          </a:xfrm>
          <a:prstGeom prst="rect">
            <a:avLst/>
          </a:prstGeom>
          <a:noFill/>
        </p:spPr>
        <p:txBody>
          <a:bodyPr wrap="square" rtlCol="0">
            <a:spAutoFit/>
            <a:scene3d>
              <a:camera prst="orthographicFront"/>
              <a:lightRig rig="threePt" dir="t"/>
            </a:scene3d>
            <a:sp3d contourW="12700"/>
          </a:bodyPr>
          <a:lstStyle/>
          <a:p>
            <a:r>
              <a:rPr lang="zh-CN" altLang="en-US" sz="2400" b="1" dirty="0">
                <a:solidFill>
                  <a:schemeClr val="bg1"/>
                </a:solidFill>
                <a:latin typeface="+mj-ea"/>
                <a:ea typeface="+mj-ea"/>
              </a:rPr>
              <a:t>坏账损失</a:t>
            </a:r>
            <a:endParaRPr lang="zh-CN" altLang="en-US" sz="2400" b="1" dirty="0">
              <a:solidFill>
                <a:schemeClr val="bg1"/>
              </a:solidFill>
              <a:latin typeface="+mj-ea"/>
              <a:ea typeface="+mj-ea"/>
            </a:endParaRPr>
          </a:p>
          <a:p>
            <a:r>
              <a:rPr lang="zh-CN" altLang="en-US" sz="2400" b="1" dirty="0">
                <a:solidFill>
                  <a:schemeClr val="bg1"/>
                </a:solidFill>
                <a:latin typeface="+mj-ea"/>
                <a:ea typeface="+mj-ea"/>
              </a:rPr>
              <a:t>贷款损失</a:t>
            </a:r>
            <a:endParaRPr lang="zh-CN" altLang="en-US" sz="2400" b="1" dirty="0">
              <a:solidFill>
                <a:schemeClr val="bg1"/>
              </a:solidFill>
              <a:latin typeface="+mj-ea"/>
              <a:ea typeface="+mj-ea"/>
            </a:endParaRPr>
          </a:p>
          <a:p>
            <a:r>
              <a:rPr lang="en-US" altLang="zh-CN" sz="2400" b="1" dirty="0">
                <a:solidFill>
                  <a:schemeClr val="bg1"/>
                </a:solidFill>
                <a:latin typeface="+mj-ea"/>
                <a:ea typeface="+mj-ea"/>
              </a:rPr>
              <a:t>......</a:t>
            </a:r>
            <a:endParaRPr lang="en-US" altLang="zh-CN" sz="2400" b="1" dirty="0">
              <a:solidFill>
                <a:schemeClr val="bg1"/>
              </a:solidFill>
              <a:latin typeface="+mj-ea"/>
              <a:ea typeface="+mj-ea"/>
            </a:endParaRPr>
          </a:p>
        </p:txBody>
      </p:sp>
      <p:sp>
        <p:nvSpPr>
          <p:cNvPr id="14" name="文本框 13"/>
          <p:cNvSpPr txBox="1"/>
          <p:nvPr/>
        </p:nvSpPr>
        <p:spPr>
          <a:xfrm>
            <a:off x="1450975" y="4945380"/>
            <a:ext cx="6118225" cy="518160"/>
          </a:xfrm>
          <a:prstGeom prst="rect">
            <a:avLst/>
          </a:prstGeom>
          <a:noFill/>
        </p:spPr>
        <p:txBody>
          <a:bodyPr wrap="square" rtlCol="0">
            <a:spAutoFit/>
            <a:scene3d>
              <a:camera prst="orthographicFront"/>
              <a:lightRig rig="threePt" dir="t"/>
            </a:scene3d>
            <a:sp3d contourW="12700"/>
          </a:bodyPr>
          <a:lstStyle/>
          <a:p>
            <a:r>
              <a:rPr lang="zh-CN" altLang="en-US" sz="2800" b="1" dirty="0">
                <a:solidFill>
                  <a:schemeClr val="tx1">
                    <a:lumMod val="75000"/>
                    <a:lumOff val="25000"/>
                  </a:schemeClr>
                </a:solidFill>
                <a:latin typeface="+mj-ea"/>
                <a:ea typeface="+mj-ea"/>
              </a:rPr>
              <a:t>自然灾害中常见的资产损失类型</a:t>
            </a:r>
            <a:r>
              <a:rPr lang="en-US" altLang="zh-CN" sz="2800" b="1" dirty="0">
                <a:solidFill>
                  <a:schemeClr val="tx1">
                    <a:lumMod val="75000"/>
                    <a:lumOff val="25000"/>
                  </a:schemeClr>
                </a:solidFill>
                <a:latin typeface="+mj-ea"/>
                <a:ea typeface="+mj-ea"/>
              </a:rPr>
              <a:t>:</a:t>
            </a:r>
            <a:endParaRPr lang="en-US" altLang="zh-CN" sz="2800" b="1" dirty="0">
              <a:solidFill>
                <a:schemeClr val="tx1">
                  <a:lumMod val="75000"/>
                  <a:lumOff val="25000"/>
                </a:schemeClr>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par>
                                <p:cTn id="23" presetID="3" presetClass="entr" presetSubtype="1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linds(horizontal)">
                                      <p:cBhvr>
                                        <p:cTn id="25" dur="500"/>
                                        <p:tgtEl>
                                          <p:spTgt spid="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linds(horizontal)">
                                      <p:cBhvr>
                                        <p:cTn id="28" dur="500"/>
                                        <p:tgtEl>
                                          <p:spTgt spid="1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linds(horizontal)">
                                      <p:cBhvr>
                                        <p:cTn id="31" dur="500"/>
                                        <p:tgtEl>
                                          <p:spTgt spid="12"/>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linds(horizontal)">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8" grpId="0"/>
      <p:bldP spid="10" grpId="0"/>
      <p:bldP spid="12"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90165" y="639445"/>
            <a:ext cx="3535680" cy="457200"/>
          </a:xfrm>
          <a:prstGeom prst="rect">
            <a:avLst/>
          </a:prstGeom>
          <a:noFill/>
        </p:spPr>
        <p:txBody>
          <a:bodyPr wrap="none" rtlCol="0">
            <a:spAutoFit/>
          </a:bodyPr>
          <a:lstStyle/>
          <a:p>
            <a:r>
              <a:rPr kumimoji="1" lang="zh-CN" altLang="en-US" sz="2400" dirty="0">
                <a:solidFill>
                  <a:srgbClr val="3E60CE"/>
                </a:solidFill>
                <a:latin typeface="+mj-ea"/>
              </a:rPr>
              <a:t>资产损失税前扣除金额：</a:t>
            </a:r>
            <a:endParaRPr kumimoji="1" lang="zh-CN" altLang="en-US" sz="2400" dirty="0">
              <a:solidFill>
                <a:srgbClr val="3E60CE"/>
              </a:solidFill>
              <a:latin typeface="+mj-ea"/>
            </a:endParaRPr>
          </a:p>
        </p:txBody>
      </p:sp>
      <p:sp>
        <p:nvSpPr>
          <p:cNvPr id="3" name="文本框 2"/>
          <p:cNvSpPr txBox="1"/>
          <p:nvPr/>
        </p:nvSpPr>
        <p:spPr>
          <a:xfrm>
            <a:off x="1077595" y="1511300"/>
            <a:ext cx="10229215" cy="1188720"/>
          </a:xfrm>
          <a:prstGeom prst="rect">
            <a:avLst/>
          </a:prstGeom>
          <a:noFill/>
        </p:spPr>
        <p:txBody>
          <a:bodyPr wrap="square" rtlCol="0">
            <a:spAutoFit/>
          </a:bodyPr>
          <a:lstStyle/>
          <a:p>
            <a:pPr algn="l" fontAlgn="auto">
              <a:lnSpc>
                <a:spcPct val="150000"/>
              </a:lnSpc>
            </a:pPr>
            <a:r>
              <a:rPr lang="zh-CN" altLang="zh-CN" sz="2400">
                <a:solidFill>
                  <a:srgbClr val="404040"/>
                </a:solidFill>
                <a:latin typeface="宋体" panose="02010600030101010101" pitchFamily="2" charset="-122"/>
                <a:ea typeface="宋体" panose="02010600030101010101" pitchFamily="2" charset="-122"/>
                <a:sym typeface="+mn-lt"/>
              </a:rPr>
              <a:t>企业发生的损失，减除责任人赔偿和保险赔款后的余额，依照国务院财政、税务主管部门的规定扣除。</a:t>
            </a:r>
            <a:endParaRPr lang="zh-CN" altLang="zh-CN" sz="2400">
              <a:solidFill>
                <a:srgbClr val="404040"/>
              </a:solidFill>
              <a:latin typeface="宋体" panose="02010600030101010101" pitchFamily="2" charset="-122"/>
              <a:ea typeface="宋体" panose="02010600030101010101" pitchFamily="2" charset="-122"/>
              <a:sym typeface="+mn-lt"/>
            </a:endParaRPr>
          </a:p>
        </p:txBody>
      </p:sp>
      <p:sp>
        <p:nvSpPr>
          <p:cNvPr id="5" name="Oval 9"/>
          <p:cNvSpPr/>
          <p:nvPr/>
        </p:nvSpPr>
        <p:spPr>
          <a:xfrm>
            <a:off x="1170749" y="2913263"/>
            <a:ext cx="382235" cy="381658"/>
          </a:xfrm>
          <a:custGeom>
            <a:avLst/>
            <a:gdLst>
              <a:gd name="T0" fmla="*/ 3060 w 6120"/>
              <a:gd name="T1" fmla="*/ 0 h 6120"/>
              <a:gd name="T2" fmla="*/ 0 w 6120"/>
              <a:gd name="T3" fmla="*/ 3060 h 6120"/>
              <a:gd name="T4" fmla="*/ 3060 w 6120"/>
              <a:gd name="T5" fmla="*/ 6120 h 6120"/>
              <a:gd name="T6" fmla="*/ 6120 w 6120"/>
              <a:gd name="T7" fmla="*/ 3060 h 6120"/>
              <a:gd name="T8" fmla="*/ 3060 w 6120"/>
              <a:gd name="T9" fmla="*/ 0 h 6120"/>
              <a:gd name="T10" fmla="*/ 4635 w 6120"/>
              <a:gd name="T11" fmla="*/ 4862 h 6120"/>
              <a:gd name="T12" fmla="*/ 3060 w 6120"/>
              <a:gd name="T13" fmla="*/ 5453 h 6120"/>
              <a:gd name="T14" fmla="*/ 1486 w 6120"/>
              <a:gd name="T15" fmla="*/ 4862 h 6120"/>
              <a:gd name="T16" fmla="*/ 1416 w 6120"/>
              <a:gd name="T17" fmla="*/ 4655 h 6120"/>
              <a:gd name="T18" fmla="*/ 2632 w 6120"/>
              <a:gd name="T19" fmla="*/ 3147 h 6120"/>
              <a:gd name="T20" fmla="*/ 2107 w 6120"/>
              <a:gd name="T21" fmla="*/ 2147 h 6120"/>
              <a:gd name="T22" fmla="*/ 3060 w 6120"/>
              <a:gd name="T23" fmla="*/ 1027 h 6120"/>
              <a:gd name="T24" fmla="*/ 4013 w 6120"/>
              <a:gd name="T25" fmla="*/ 2147 h 6120"/>
              <a:gd name="T26" fmla="*/ 3488 w 6120"/>
              <a:gd name="T27" fmla="*/ 3147 h 6120"/>
              <a:gd name="T28" fmla="*/ 4705 w 6120"/>
              <a:gd name="T29" fmla="*/ 4654 h 6120"/>
              <a:gd name="T30" fmla="*/ 4635 w 6120"/>
              <a:gd name="T31" fmla="*/ 4862 h 6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20" h="6120">
                <a:moveTo>
                  <a:pt x="3060" y="0"/>
                </a:moveTo>
                <a:cubicBezTo>
                  <a:pt x="1367" y="0"/>
                  <a:pt x="0" y="1371"/>
                  <a:pt x="0" y="3060"/>
                </a:cubicBezTo>
                <a:cubicBezTo>
                  <a:pt x="0" y="4751"/>
                  <a:pt x="1370" y="6120"/>
                  <a:pt x="3060" y="6120"/>
                </a:cubicBezTo>
                <a:cubicBezTo>
                  <a:pt x="4758" y="6120"/>
                  <a:pt x="6120" y="4744"/>
                  <a:pt x="6120" y="3060"/>
                </a:cubicBezTo>
                <a:cubicBezTo>
                  <a:pt x="6120" y="1367"/>
                  <a:pt x="4748" y="0"/>
                  <a:pt x="3060" y="0"/>
                </a:cubicBezTo>
                <a:close/>
                <a:moveTo>
                  <a:pt x="4635" y="4862"/>
                </a:moveTo>
                <a:cubicBezTo>
                  <a:pt x="4198" y="5245"/>
                  <a:pt x="3645" y="5453"/>
                  <a:pt x="3060" y="5453"/>
                </a:cubicBezTo>
                <a:cubicBezTo>
                  <a:pt x="2475" y="5453"/>
                  <a:pt x="1922" y="5245"/>
                  <a:pt x="1486" y="4862"/>
                </a:cubicBezTo>
                <a:cubicBezTo>
                  <a:pt x="1427" y="4811"/>
                  <a:pt x="1400" y="4731"/>
                  <a:pt x="1416" y="4655"/>
                </a:cubicBezTo>
                <a:cubicBezTo>
                  <a:pt x="1566" y="3919"/>
                  <a:pt x="2035" y="3338"/>
                  <a:pt x="2632" y="3147"/>
                </a:cubicBezTo>
                <a:cubicBezTo>
                  <a:pt x="2320" y="2963"/>
                  <a:pt x="2107" y="2584"/>
                  <a:pt x="2107" y="2147"/>
                </a:cubicBezTo>
                <a:cubicBezTo>
                  <a:pt x="2107" y="1528"/>
                  <a:pt x="2533" y="1027"/>
                  <a:pt x="3060" y="1027"/>
                </a:cubicBezTo>
                <a:cubicBezTo>
                  <a:pt x="3587" y="1027"/>
                  <a:pt x="4013" y="1528"/>
                  <a:pt x="4013" y="2147"/>
                </a:cubicBezTo>
                <a:cubicBezTo>
                  <a:pt x="4013" y="2584"/>
                  <a:pt x="3800" y="2963"/>
                  <a:pt x="3488" y="3147"/>
                </a:cubicBezTo>
                <a:cubicBezTo>
                  <a:pt x="4085" y="3338"/>
                  <a:pt x="4554" y="3918"/>
                  <a:pt x="4705" y="4654"/>
                </a:cubicBezTo>
                <a:cubicBezTo>
                  <a:pt x="4720" y="4731"/>
                  <a:pt x="4694" y="4811"/>
                  <a:pt x="4635" y="4862"/>
                </a:cubicBezTo>
                <a:close/>
              </a:path>
            </a:pathLst>
          </a:custGeom>
          <a:gradFill>
            <a:gsLst>
              <a:gs pos="0">
                <a:srgbClr val="4F7EFF"/>
              </a:gs>
              <a:gs pos="100000">
                <a:srgbClr val="1C45C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sp>
        <p:nvSpPr>
          <p:cNvPr id="6" name="Oval 23"/>
          <p:cNvSpPr/>
          <p:nvPr/>
        </p:nvSpPr>
        <p:spPr>
          <a:xfrm>
            <a:off x="1170749" y="4985727"/>
            <a:ext cx="382235" cy="315186"/>
          </a:xfrm>
          <a:custGeom>
            <a:avLst/>
            <a:gdLst>
              <a:gd name="connsiteX0" fmla="*/ 307902 w 606227"/>
              <a:gd name="connsiteY0" fmla="*/ 194055 h 499886"/>
              <a:gd name="connsiteX1" fmla="*/ 419305 w 606227"/>
              <a:gd name="connsiteY1" fmla="*/ 242224 h 499886"/>
              <a:gd name="connsiteX2" fmla="*/ 460955 w 606227"/>
              <a:gd name="connsiteY2" fmla="*/ 343954 h 499886"/>
              <a:gd name="connsiteX3" fmla="*/ 517800 w 606227"/>
              <a:gd name="connsiteY3" fmla="*/ 323297 h 499886"/>
              <a:gd name="connsiteX4" fmla="*/ 606227 w 606227"/>
              <a:gd name="connsiteY4" fmla="*/ 411592 h 499886"/>
              <a:gd name="connsiteX5" fmla="*/ 517800 w 606227"/>
              <a:gd name="connsiteY5" fmla="*/ 499886 h 499886"/>
              <a:gd name="connsiteX6" fmla="*/ 314493 w 606227"/>
              <a:gd name="connsiteY6" fmla="*/ 499886 h 499886"/>
              <a:gd name="connsiteX7" fmla="*/ 307902 w 606227"/>
              <a:gd name="connsiteY7" fmla="*/ 499886 h 499886"/>
              <a:gd name="connsiteX8" fmla="*/ 162629 w 606227"/>
              <a:gd name="connsiteY8" fmla="*/ 499886 h 499886"/>
              <a:gd name="connsiteX9" fmla="*/ 108530 w 606227"/>
              <a:gd name="connsiteY9" fmla="*/ 445867 h 499886"/>
              <a:gd name="connsiteX10" fmla="*/ 161439 w 606227"/>
              <a:gd name="connsiteY10" fmla="*/ 391849 h 499886"/>
              <a:gd name="connsiteX11" fmla="*/ 154757 w 606227"/>
              <a:gd name="connsiteY11" fmla="*/ 346970 h 499886"/>
              <a:gd name="connsiteX12" fmla="*/ 175994 w 606227"/>
              <a:gd name="connsiteY12" fmla="*/ 269279 h 499886"/>
              <a:gd name="connsiteX13" fmla="*/ 307902 w 606227"/>
              <a:gd name="connsiteY13" fmla="*/ 194055 h 499886"/>
              <a:gd name="connsiteX14" fmla="*/ 175457 w 606227"/>
              <a:gd name="connsiteY14" fmla="*/ 0 h 499886"/>
              <a:gd name="connsiteX15" fmla="*/ 310277 w 606227"/>
              <a:gd name="connsiteY15" fmla="*/ 131897 h 499886"/>
              <a:gd name="connsiteX16" fmla="*/ 360342 w 606227"/>
              <a:gd name="connsiteY16" fmla="*/ 113707 h 499886"/>
              <a:gd name="connsiteX17" fmla="*/ 438140 w 606227"/>
              <a:gd name="connsiteY17" fmla="*/ 191493 h 499886"/>
              <a:gd name="connsiteX18" fmla="*/ 428530 w 606227"/>
              <a:gd name="connsiteY18" fmla="*/ 228969 h 499886"/>
              <a:gd name="connsiteX19" fmla="*/ 426241 w 606227"/>
              <a:gd name="connsiteY19" fmla="*/ 226592 h 499886"/>
              <a:gd name="connsiteX20" fmla="*/ 307805 w 606227"/>
              <a:gd name="connsiteY20" fmla="*/ 178239 h 499886"/>
              <a:gd name="connsiteX21" fmla="*/ 157884 w 606227"/>
              <a:gd name="connsiteY21" fmla="*/ 269278 h 499886"/>
              <a:gd name="connsiteX22" fmla="*/ 47686 w 606227"/>
              <a:gd name="connsiteY22" fmla="*/ 269278 h 499886"/>
              <a:gd name="connsiteX23" fmla="*/ 0 w 606227"/>
              <a:gd name="connsiteY23" fmla="*/ 221656 h 499886"/>
              <a:gd name="connsiteX24" fmla="*/ 46587 w 606227"/>
              <a:gd name="connsiteY24" fmla="*/ 174126 h 499886"/>
              <a:gd name="connsiteX25" fmla="*/ 40638 w 606227"/>
              <a:gd name="connsiteY25" fmla="*/ 134639 h 499886"/>
              <a:gd name="connsiteX26" fmla="*/ 175457 w 606227"/>
              <a:gd name="connsiteY26" fmla="*/ 0 h 499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06227" h="499886">
                <a:moveTo>
                  <a:pt x="307902" y="194055"/>
                </a:moveTo>
                <a:cubicBezTo>
                  <a:pt x="351840" y="194055"/>
                  <a:pt x="391385" y="212610"/>
                  <a:pt x="419305" y="242224"/>
                </a:cubicBezTo>
                <a:cubicBezTo>
                  <a:pt x="444478" y="268913"/>
                  <a:pt x="460131" y="304560"/>
                  <a:pt x="460955" y="343954"/>
                </a:cubicBezTo>
                <a:cubicBezTo>
                  <a:pt x="476333" y="331067"/>
                  <a:pt x="496106" y="323297"/>
                  <a:pt x="517800" y="323297"/>
                </a:cubicBezTo>
                <a:cubicBezTo>
                  <a:pt x="566591" y="323297"/>
                  <a:pt x="606227" y="362783"/>
                  <a:pt x="606227" y="411592"/>
                </a:cubicBezTo>
                <a:cubicBezTo>
                  <a:pt x="606227" y="460400"/>
                  <a:pt x="566591" y="499886"/>
                  <a:pt x="517800" y="499886"/>
                </a:cubicBezTo>
                <a:lnTo>
                  <a:pt x="314493" y="499886"/>
                </a:lnTo>
                <a:lnTo>
                  <a:pt x="307902" y="499886"/>
                </a:lnTo>
                <a:lnTo>
                  <a:pt x="162629" y="499886"/>
                </a:lnTo>
                <a:cubicBezTo>
                  <a:pt x="132788" y="499886"/>
                  <a:pt x="108530" y="475664"/>
                  <a:pt x="108530" y="445867"/>
                </a:cubicBezTo>
                <a:cubicBezTo>
                  <a:pt x="108530" y="416436"/>
                  <a:pt x="132147" y="392489"/>
                  <a:pt x="161439" y="391849"/>
                </a:cubicBezTo>
                <a:cubicBezTo>
                  <a:pt x="157046" y="377682"/>
                  <a:pt x="154757" y="362600"/>
                  <a:pt x="154757" y="346970"/>
                </a:cubicBezTo>
                <a:cubicBezTo>
                  <a:pt x="154757" y="318636"/>
                  <a:pt x="162538" y="292038"/>
                  <a:pt x="175994" y="269279"/>
                </a:cubicBezTo>
                <a:cubicBezTo>
                  <a:pt x="202632" y="224309"/>
                  <a:pt x="251697" y="194055"/>
                  <a:pt x="307902" y="194055"/>
                </a:cubicBezTo>
                <a:close/>
                <a:moveTo>
                  <a:pt x="175457" y="0"/>
                </a:moveTo>
                <a:cubicBezTo>
                  <a:pt x="249045" y="0"/>
                  <a:pt x="308812" y="58773"/>
                  <a:pt x="310277" y="131897"/>
                </a:cubicBezTo>
                <a:cubicBezTo>
                  <a:pt x="323823" y="120563"/>
                  <a:pt x="341213" y="113707"/>
                  <a:pt x="360342" y="113707"/>
                </a:cubicBezTo>
                <a:cubicBezTo>
                  <a:pt x="403268" y="113707"/>
                  <a:pt x="438140" y="148532"/>
                  <a:pt x="438140" y="191493"/>
                </a:cubicBezTo>
                <a:cubicBezTo>
                  <a:pt x="438140" y="205112"/>
                  <a:pt x="434662" y="217817"/>
                  <a:pt x="428530" y="228969"/>
                </a:cubicBezTo>
                <a:cubicBezTo>
                  <a:pt x="427797" y="228146"/>
                  <a:pt x="426974" y="227323"/>
                  <a:pt x="426241" y="226592"/>
                </a:cubicBezTo>
                <a:cubicBezTo>
                  <a:pt x="394390" y="195423"/>
                  <a:pt x="352379" y="178239"/>
                  <a:pt x="307805" y="178239"/>
                </a:cubicBezTo>
                <a:cubicBezTo>
                  <a:pt x="242730" y="178239"/>
                  <a:pt x="186166" y="215258"/>
                  <a:pt x="157884" y="269278"/>
                </a:cubicBezTo>
                <a:lnTo>
                  <a:pt x="47686" y="269278"/>
                </a:lnTo>
                <a:cubicBezTo>
                  <a:pt x="21326" y="269278"/>
                  <a:pt x="0" y="247981"/>
                  <a:pt x="0" y="221656"/>
                </a:cubicBezTo>
                <a:cubicBezTo>
                  <a:pt x="0" y="195789"/>
                  <a:pt x="20777" y="174674"/>
                  <a:pt x="46587" y="174126"/>
                </a:cubicBezTo>
                <a:cubicBezTo>
                  <a:pt x="42743" y="161603"/>
                  <a:pt x="40638" y="148350"/>
                  <a:pt x="40638" y="134639"/>
                </a:cubicBezTo>
                <a:cubicBezTo>
                  <a:pt x="40638" y="60236"/>
                  <a:pt x="101046" y="0"/>
                  <a:pt x="175457" y="0"/>
                </a:cubicBezTo>
                <a:close/>
              </a:path>
            </a:pathLst>
          </a:custGeom>
          <a:solidFill>
            <a:srgbClr val="EC79B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sp>
        <p:nvSpPr>
          <p:cNvPr id="9" name="文本框 8"/>
          <p:cNvSpPr txBox="1"/>
          <p:nvPr/>
        </p:nvSpPr>
        <p:spPr>
          <a:xfrm>
            <a:off x="1762760" y="2700020"/>
            <a:ext cx="9796145" cy="2286000"/>
          </a:xfrm>
          <a:prstGeom prst="rect">
            <a:avLst/>
          </a:prstGeom>
          <a:noFill/>
        </p:spPr>
        <p:txBody>
          <a:bodyPr wrap="square" rtlCol="0">
            <a:spAutoFit/>
          </a:bodyPr>
          <a:p>
            <a:pPr algn="l" fontAlgn="auto">
              <a:lnSpc>
                <a:spcPct val="100000"/>
              </a:lnSpc>
            </a:pPr>
            <a:r>
              <a:rPr lang="zh-CN" altLang="zh-CN" sz="2400" b="1">
                <a:solidFill>
                  <a:srgbClr val="404040"/>
                </a:solidFill>
                <a:latin typeface="宋体" panose="02010600030101010101" pitchFamily="2" charset="-122"/>
                <a:ea typeface="宋体" panose="02010600030101010101" pitchFamily="2" charset="-122"/>
                <a:sym typeface="+mn-ea"/>
              </a:rPr>
              <a:t>企业毁损、报废的固定资产或存货</a:t>
            </a:r>
            <a:r>
              <a:rPr lang="zh-CN" altLang="zh-CN" sz="2400">
                <a:solidFill>
                  <a:srgbClr val="404040"/>
                </a:solidFill>
                <a:latin typeface="宋体" panose="02010600030101010101" pitchFamily="2" charset="-122"/>
                <a:ea typeface="宋体" panose="02010600030101010101" pitchFamily="2" charset="-122"/>
                <a:sym typeface="+mn-ea"/>
              </a:rPr>
              <a:t>，以该固定资产的账面净值或存货的成本减除残值、保险赔款和责任人赔偿后的余额，作为固定资产或存货毁损、报废损失在计算应纳税所得额时扣除。</a:t>
            </a:r>
            <a:endParaRPr lang="zh-CN" altLang="zh-CN" sz="2400">
              <a:solidFill>
                <a:srgbClr val="404040"/>
              </a:solidFill>
              <a:latin typeface="宋体" panose="02010600030101010101" pitchFamily="2" charset="-122"/>
              <a:ea typeface="宋体" panose="02010600030101010101" pitchFamily="2" charset="-122"/>
              <a:sym typeface="+mn-ea"/>
            </a:endParaRPr>
          </a:p>
          <a:p>
            <a:pPr algn="l" fontAlgn="auto">
              <a:lnSpc>
                <a:spcPct val="100000"/>
              </a:lnSpc>
            </a:pPr>
            <a:r>
              <a:rPr lang="zh-CN" altLang="zh-CN" sz="2400">
                <a:solidFill>
                  <a:srgbClr val="404040"/>
                </a:solidFill>
                <a:latin typeface="宋体" panose="02010600030101010101" pitchFamily="2" charset="-122"/>
                <a:ea typeface="宋体" panose="02010600030101010101" pitchFamily="2" charset="-122"/>
                <a:sym typeface="+mn-ea"/>
              </a:rPr>
              <a:t>企业因存货盘亏、毁损、报废、被盗等原因不得从增值税销项税额中抵扣的进项税额，可以与存货损失一起在计算应纳税所得额时扣除。</a:t>
            </a:r>
            <a:endParaRPr lang="zh-CN" altLang="zh-CN" sz="2400">
              <a:solidFill>
                <a:srgbClr val="404040"/>
              </a:solidFill>
              <a:latin typeface="宋体" panose="02010600030101010101" pitchFamily="2" charset="-122"/>
              <a:ea typeface="宋体" panose="02010600030101010101" pitchFamily="2" charset="-122"/>
              <a:sym typeface="+mn-ea"/>
            </a:endParaRPr>
          </a:p>
          <a:p>
            <a:pPr algn="l" fontAlgn="auto">
              <a:lnSpc>
                <a:spcPct val="100000"/>
              </a:lnSpc>
            </a:pPr>
            <a:endParaRPr lang="zh-CN" altLang="zh-CN" sz="2400">
              <a:solidFill>
                <a:srgbClr val="404040"/>
              </a:solidFill>
              <a:latin typeface="宋体" panose="02010600030101010101" pitchFamily="2" charset="-122"/>
              <a:ea typeface="宋体" panose="02010600030101010101" pitchFamily="2" charset="-122"/>
              <a:sym typeface="+mn-lt"/>
            </a:endParaRPr>
          </a:p>
        </p:txBody>
      </p:sp>
      <p:sp>
        <p:nvSpPr>
          <p:cNvPr id="10" name="文本框 9"/>
          <p:cNvSpPr txBox="1"/>
          <p:nvPr/>
        </p:nvSpPr>
        <p:spPr>
          <a:xfrm>
            <a:off x="1665605" y="4471035"/>
            <a:ext cx="9893300" cy="1188720"/>
          </a:xfrm>
          <a:prstGeom prst="rect">
            <a:avLst/>
          </a:prstGeom>
          <a:noFill/>
        </p:spPr>
        <p:txBody>
          <a:bodyPr wrap="square" rtlCol="0">
            <a:spAutoFit/>
          </a:bodyPr>
          <a:p>
            <a:pPr algn="l" fontAlgn="auto">
              <a:lnSpc>
                <a:spcPct val="100000"/>
              </a:lnSpc>
            </a:pPr>
            <a:endParaRPr lang="zh-CN" altLang="zh-CN" sz="2400">
              <a:solidFill>
                <a:srgbClr val="404040"/>
              </a:solidFill>
              <a:latin typeface="宋体" panose="02010600030101010101" pitchFamily="2" charset="-122"/>
              <a:ea typeface="宋体" panose="02010600030101010101" pitchFamily="2" charset="-122"/>
              <a:sym typeface="+mn-ea"/>
            </a:endParaRPr>
          </a:p>
          <a:p>
            <a:pPr algn="l" fontAlgn="auto">
              <a:lnSpc>
                <a:spcPct val="100000"/>
              </a:lnSpc>
            </a:pPr>
            <a:r>
              <a:rPr lang="zh-CN" altLang="zh-CN" sz="2400" b="1">
                <a:solidFill>
                  <a:srgbClr val="404040"/>
                </a:solidFill>
                <a:latin typeface="宋体" panose="02010600030101010101" pitchFamily="2" charset="-122"/>
                <a:ea typeface="宋体" panose="02010600030101010101" pitchFamily="2" charset="-122"/>
                <a:sym typeface="+mn-ea"/>
              </a:rPr>
              <a:t>在建工程停建、报废损失</a:t>
            </a:r>
            <a:r>
              <a:rPr lang="zh-CN" altLang="zh-CN" sz="2400">
                <a:solidFill>
                  <a:srgbClr val="404040"/>
                </a:solidFill>
                <a:latin typeface="宋体" panose="02010600030101010101" pitchFamily="2" charset="-122"/>
                <a:ea typeface="宋体" panose="02010600030101010101" pitchFamily="2" charset="-122"/>
                <a:sym typeface="+mn-ea"/>
              </a:rPr>
              <a:t>，为其工程项目投资账面价值扣除残值后的余额作为损失在计算应纳税所得额时扣除。</a:t>
            </a:r>
            <a:endParaRPr lang="zh-CN" altLang="zh-CN" sz="2400">
              <a:solidFill>
                <a:srgbClr val="404040"/>
              </a:solidFill>
              <a:latin typeface="宋体" panose="02010600030101010101" pitchFamily="2" charset="-122"/>
              <a:ea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linds(horizontal)">
                                      <p:cBhvr>
                                        <p:cTn id="16" dur="500"/>
                                        <p:tgtEl>
                                          <p:spTgt spid="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P spid="6" grpId="0" bldLvl="0" animBg="1"/>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90165" y="639445"/>
            <a:ext cx="3535680" cy="457200"/>
          </a:xfrm>
          <a:prstGeom prst="rect">
            <a:avLst/>
          </a:prstGeom>
          <a:noFill/>
        </p:spPr>
        <p:txBody>
          <a:bodyPr wrap="none" rtlCol="0">
            <a:spAutoFit/>
          </a:bodyPr>
          <a:lstStyle/>
          <a:p>
            <a:r>
              <a:rPr kumimoji="1" lang="zh-CN" altLang="en-US" sz="2400" dirty="0">
                <a:solidFill>
                  <a:srgbClr val="3E60CE"/>
                </a:solidFill>
                <a:latin typeface="+mj-ea"/>
              </a:rPr>
              <a:t>资产损失税前扣除金额：</a:t>
            </a:r>
            <a:endParaRPr kumimoji="1" lang="zh-CN" altLang="en-US" sz="2400" dirty="0">
              <a:solidFill>
                <a:srgbClr val="3E60CE"/>
              </a:solidFill>
              <a:latin typeface="+mj-ea"/>
            </a:endParaRPr>
          </a:p>
        </p:txBody>
      </p:sp>
      <p:sp>
        <p:nvSpPr>
          <p:cNvPr id="5" name="Oval 9"/>
          <p:cNvSpPr/>
          <p:nvPr/>
        </p:nvSpPr>
        <p:spPr>
          <a:xfrm>
            <a:off x="1170749" y="1765183"/>
            <a:ext cx="382235" cy="381658"/>
          </a:xfrm>
          <a:custGeom>
            <a:avLst/>
            <a:gdLst>
              <a:gd name="T0" fmla="*/ 3060 w 6120"/>
              <a:gd name="T1" fmla="*/ 0 h 6120"/>
              <a:gd name="T2" fmla="*/ 0 w 6120"/>
              <a:gd name="T3" fmla="*/ 3060 h 6120"/>
              <a:gd name="T4" fmla="*/ 3060 w 6120"/>
              <a:gd name="T5" fmla="*/ 6120 h 6120"/>
              <a:gd name="T6" fmla="*/ 6120 w 6120"/>
              <a:gd name="T7" fmla="*/ 3060 h 6120"/>
              <a:gd name="T8" fmla="*/ 3060 w 6120"/>
              <a:gd name="T9" fmla="*/ 0 h 6120"/>
              <a:gd name="T10" fmla="*/ 4635 w 6120"/>
              <a:gd name="T11" fmla="*/ 4862 h 6120"/>
              <a:gd name="T12" fmla="*/ 3060 w 6120"/>
              <a:gd name="T13" fmla="*/ 5453 h 6120"/>
              <a:gd name="T14" fmla="*/ 1486 w 6120"/>
              <a:gd name="T15" fmla="*/ 4862 h 6120"/>
              <a:gd name="T16" fmla="*/ 1416 w 6120"/>
              <a:gd name="T17" fmla="*/ 4655 h 6120"/>
              <a:gd name="T18" fmla="*/ 2632 w 6120"/>
              <a:gd name="T19" fmla="*/ 3147 h 6120"/>
              <a:gd name="T20" fmla="*/ 2107 w 6120"/>
              <a:gd name="T21" fmla="*/ 2147 h 6120"/>
              <a:gd name="T22" fmla="*/ 3060 w 6120"/>
              <a:gd name="T23" fmla="*/ 1027 h 6120"/>
              <a:gd name="T24" fmla="*/ 4013 w 6120"/>
              <a:gd name="T25" fmla="*/ 2147 h 6120"/>
              <a:gd name="T26" fmla="*/ 3488 w 6120"/>
              <a:gd name="T27" fmla="*/ 3147 h 6120"/>
              <a:gd name="T28" fmla="*/ 4705 w 6120"/>
              <a:gd name="T29" fmla="*/ 4654 h 6120"/>
              <a:gd name="T30" fmla="*/ 4635 w 6120"/>
              <a:gd name="T31" fmla="*/ 4862 h 6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20" h="6120">
                <a:moveTo>
                  <a:pt x="3060" y="0"/>
                </a:moveTo>
                <a:cubicBezTo>
                  <a:pt x="1367" y="0"/>
                  <a:pt x="0" y="1371"/>
                  <a:pt x="0" y="3060"/>
                </a:cubicBezTo>
                <a:cubicBezTo>
                  <a:pt x="0" y="4751"/>
                  <a:pt x="1370" y="6120"/>
                  <a:pt x="3060" y="6120"/>
                </a:cubicBezTo>
                <a:cubicBezTo>
                  <a:pt x="4758" y="6120"/>
                  <a:pt x="6120" y="4744"/>
                  <a:pt x="6120" y="3060"/>
                </a:cubicBezTo>
                <a:cubicBezTo>
                  <a:pt x="6120" y="1367"/>
                  <a:pt x="4748" y="0"/>
                  <a:pt x="3060" y="0"/>
                </a:cubicBezTo>
                <a:close/>
                <a:moveTo>
                  <a:pt x="4635" y="4862"/>
                </a:moveTo>
                <a:cubicBezTo>
                  <a:pt x="4198" y="5245"/>
                  <a:pt x="3645" y="5453"/>
                  <a:pt x="3060" y="5453"/>
                </a:cubicBezTo>
                <a:cubicBezTo>
                  <a:pt x="2475" y="5453"/>
                  <a:pt x="1922" y="5245"/>
                  <a:pt x="1486" y="4862"/>
                </a:cubicBezTo>
                <a:cubicBezTo>
                  <a:pt x="1427" y="4811"/>
                  <a:pt x="1400" y="4731"/>
                  <a:pt x="1416" y="4655"/>
                </a:cubicBezTo>
                <a:cubicBezTo>
                  <a:pt x="1566" y="3919"/>
                  <a:pt x="2035" y="3338"/>
                  <a:pt x="2632" y="3147"/>
                </a:cubicBezTo>
                <a:cubicBezTo>
                  <a:pt x="2320" y="2963"/>
                  <a:pt x="2107" y="2584"/>
                  <a:pt x="2107" y="2147"/>
                </a:cubicBezTo>
                <a:cubicBezTo>
                  <a:pt x="2107" y="1528"/>
                  <a:pt x="2533" y="1027"/>
                  <a:pt x="3060" y="1027"/>
                </a:cubicBezTo>
                <a:cubicBezTo>
                  <a:pt x="3587" y="1027"/>
                  <a:pt x="4013" y="1528"/>
                  <a:pt x="4013" y="2147"/>
                </a:cubicBezTo>
                <a:cubicBezTo>
                  <a:pt x="4013" y="2584"/>
                  <a:pt x="3800" y="2963"/>
                  <a:pt x="3488" y="3147"/>
                </a:cubicBezTo>
                <a:cubicBezTo>
                  <a:pt x="4085" y="3338"/>
                  <a:pt x="4554" y="3918"/>
                  <a:pt x="4705" y="4654"/>
                </a:cubicBezTo>
                <a:cubicBezTo>
                  <a:pt x="4720" y="4731"/>
                  <a:pt x="4694" y="4811"/>
                  <a:pt x="4635" y="4862"/>
                </a:cubicBezTo>
                <a:close/>
              </a:path>
            </a:pathLst>
          </a:custGeom>
          <a:gradFill>
            <a:gsLst>
              <a:gs pos="0">
                <a:srgbClr val="4F7EFF"/>
              </a:gs>
              <a:gs pos="100000">
                <a:srgbClr val="1C45C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sp>
        <p:nvSpPr>
          <p:cNvPr id="6" name="Oval 23"/>
          <p:cNvSpPr/>
          <p:nvPr/>
        </p:nvSpPr>
        <p:spPr>
          <a:xfrm>
            <a:off x="1170749" y="3512527"/>
            <a:ext cx="382235" cy="315186"/>
          </a:xfrm>
          <a:custGeom>
            <a:avLst/>
            <a:gdLst>
              <a:gd name="connsiteX0" fmla="*/ 307902 w 606227"/>
              <a:gd name="connsiteY0" fmla="*/ 194055 h 499886"/>
              <a:gd name="connsiteX1" fmla="*/ 419305 w 606227"/>
              <a:gd name="connsiteY1" fmla="*/ 242224 h 499886"/>
              <a:gd name="connsiteX2" fmla="*/ 460955 w 606227"/>
              <a:gd name="connsiteY2" fmla="*/ 343954 h 499886"/>
              <a:gd name="connsiteX3" fmla="*/ 517800 w 606227"/>
              <a:gd name="connsiteY3" fmla="*/ 323297 h 499886"/>
              <a:gd name="connsiteX4" fmla="*/ 606227 w 606227"/>
              <a:gd name="connsiteY4" fmla="*/ 411592 h 499886"/>
              <a:gd name="connsiteX5" fmla="*/ 517800 w 606227"/>
              <a:gd name="connsiteY5" fmla="*/ 499886 h 499886"/>
              <a:gd name="connsiteX6" fmla="*/ 314493 w 606227"/>
              <a:gd name="connsiteY6" fmla="*/ 499886 h 499886"/>
              <a:gd name="connsiteX7" fmla="*/ 307902 w 606227"/>
              <a:gd name="connsiteY7" fmla="*/ 499886 h 499886"/>
              <a:gd name="connsiteX8" fmla="*/ 162629 w 606227"/>
              <a:gd name="connsiteY8" fmla="*/ 499886 h 499886"/>
              <a:gd name="connsiteX9" fmla="*/ 108530 w 606227"/>
              <a:gd name="connsiteY9" fmla="*/ 445867 h 499886"/>
              <a:gd name="connsiteX10" fmla="*/ 161439 w 606227"/>
              <a:gd name="connsiteY10" fmla="*/ 391849 h 499886"/>
              <a:gd name="connsiteX11" fmla="*/ 154757 w 606227"/>
              <a:gd name="connsiteY11" fmla="*/ 346970 h 499886"/>
              <a:gd name="connsiteX12" fmla="*/ 175994 w 606227"/>
              <a:gd name="connsiteY12" fmla="*/ 269279 h 499886"/>
              <a:gd name="connsiteX13" fmla="*/ 307902 w 606227"/>
              <a:gd name="connsiteY13" fmla="*/ 194055 h 499886"/>
              <a:gd name="connsiteX14" fmla="*/ 175457 w 606227"/>
              <a:gd name="connsiteY14" fmla="*/ 0 h 499886"/>
              <a:gd name="connsiteX15" fmla="*/ 310277 w 606227"/>
              <a:gd name="connsiteY15" fmla="*/ 131897 h 499886"/>
              <a:gd name="connsiteX16" fmla="*/ 360342 w 606227"/>
              <a:gd name="connsiteY16" fmla="*/ 113707 h 499886"/>
              <a:gd name="connsiteX17" fmla="*/ 438140 w 606227"/>
              <a:gd name="connsiteY17" fmla="*/ 191493 h 499886"/>
              <a:gd name="connsiteX18" fmla="*/ 428530 w 606227"/>
              <a:gd name="connsiteY18" fmla="*/ 228969 h 499886"/>
              <a:gd name="connsiteX19" fmla="*/ 426241 w 606227"/>
              <a:gd name="connsiteY19" fmla="*/ 226592 h 499886"/>
              <a:gd name="connsiteX20" fmla="*/ 307805 w 606227"/>
              <a:gd name="connsiteY20" fmla="*/ 178239 h 499886"/>
              <a:gd name="connsiteX21" fmla="*/ 157884 w 606227"/>
              <a:gd name="connsiteY21" fmla="*/ 269278 h 499886"/>
              <a:gd name="connsiteX22" fmla="*/ 47686 w 606227"/>
              <a:gd name="connsiteY22" fmla="*/ 269278 h 499886"/>
              <a:gd name="connsiteX23" fmla="*/ 0 w 606227"/>
              <a:gd name="connsiteY23" fmla="*/ 221656 h 499886"/>
              <a:gd name="connsiteX24" fmla="*/ 46587 w 606227"/>
              <a:gd name="connsiteY24" fmla="*/ 174126 h 499886"/>
              <a:gd name="connsiteX25" fmla="*/ 40638 w 606227"/>
              <a:gd name="connsiteY25" fmla="*/ 134639 h 499886"/>
              <a:gd name="connsiteX26" fmla="*/ 175457 w 606227"/>
              <a:gd name="connsiteY26" fmla="*/ 0 h 499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06227" h="499886">
                <a:moveTo>
                  <a:pt x="307902" y="194055"/>
                </a:moveTo>
                <a:cubicBezTo>
                  <a:pt x="351840" y="194055"/>
                  <a:pt x="391385" y="212610"/>
                  <a:pt x="419305" y="242224"/>
                </a:cubicBezTo>
                <a:cubicBezTo>
                  <a:pt x="444478" y="268913"/>
                  <a:pt x="460131" y="304560"/>
                  <a:pt x="460955" y="343954"/>
                </a:cubicBezTo>
                <a:cubicBezTo>
                  <a:pt x="476333" y="331067"/>
                  <a:pt x="496106" y="323297"/>
                  <a:pt x="517800" y="323297"/>
                </a:cubicBezTo>
                <a:cubicBezTo>
                  <a:pt x="566591" y="323297"/>
                  <a:pt x="606227" y="362783"/>
                  <a:pt x="606227" y="411592"/>
                </a:cubicBezTo>
                <a:cubicBezTo>
                  <a:pt x="606227" y="460400"/>
                  <a:pt x="566591" y="499886"/>
                  <a:pt x="517800" y="499886"/>
                </a:cubicBezTo>
                <a:lnTo>
                  <a:pt x="314493" y="499886"/>
                </a:lnTo>
                <a:lnTo>
                  <a:pt x="307902" y="499886"/>
                </a:lnTo>
                <a:lnTo>
                  <a:pt x="162629" y="499886"/>
                </a:lnTo>
                <a:cubicBezTo>
                  <a:pt x="132788" y="499886"/>
                  <a:pt x="108530" y="475664"/>
                  <a:pt x="108530" y="445867"/>
                </a:cubicBezTo>
                <a:cubicBezTo>
                  <a:pt x="108530" y="416436"/>
                  <a:pt x="132147" y="392489"/>
                  <a:pt x="161439" y="391849"/>
                </a:cubicBezTo>
                <a:cubicBezTo>
                  <a:pt x="157046" y="377682"/>
                  <a:pt x="154757" y="362600"/>
                  <a:pt x="154757" y="346970"/>
                </a:cubicBezTo>
                <a:cubicBezTo>
                  <a:pt x="154757" y="318636"/>
                  <a:pt x="162538" y="292038"/>
                  <a:pt x="175994" y="269279"/>
                </a:cubicBezTo>
                <a:cubicBezTo>
                  <a:pt x="202632" y="224309"/>
                  <a:pt x="251697" y="194055"/>
                  <a:pt x="307902" y="194055"/>
                </a:cubicBezTo>
                <a:close/>
                <a:moveTo>
                  <a:pt x="175457" y="0"/>
                </a:moveTo>
                <a:cubicBezTo>
                  <a:pt x="249045" y="0"/>
                  <a:pt x="308812" y="58773"/>
                  <a:pt x="310277" y="131897"/>
                </a:cubicBezTo>
                <a:cubicBezTo>
                  <a:pt x="323823" y="120563"/>
                  <a:pt x="341213" y="113707"/>
                  <a:pt x="360342" y="113707"/>
                </a:cubicBezTo>
                <a:cubicBezTo>
                  <a:pt x="403268" y="113707"/>
                  <a:pt x="438140" y="148532"/>
                  <a:pt x="438140" y="191493"/>
                </a:cubicBezTo>
                <a:cubicBezTo>
                  <a:pt x="438140" y="205112"/>
                  <a:pt x="434662" y="217817"/>
                  <a:pt x="428530" y="228969"/>
                </a:cubicBezTo>
                <a:cubicBezTo>
                  <a:pt x="427797" y="228146"/>
                  <a:pt x="426974" y="227323"/>
                  <a:pt x="426241" y="226592"/>
                </a:cubicBezTo>
                <a:cubicBezTo>
                  <a:pt x="394390" y="195423"/>
                  <a:pt x="352379" y="178239"/>
                  <a:pt x="307805" y="178239"/>
                </a:cubicBezTo>
                <a:cubicBezTo>
                  <a:pt x="242730" y="178239"/>
                  <a:pt x="186166" y="215258"/>
                  <a:pt x="157884" y="269278"/>
                </a:cubicBezTo>
                <a:lnTo>
                  <a:pt x="47686" y="269278"/>
                </a:lnTo>
                <a:cubicBezTo>
                  <a:pt x="21326" y="269278"/>
                  <a:pt x="0" y="247981"/>
                  <a:pt x="0" y="221656"/>
                </a:cubicBezTo>
                <a:cubicBezTo>
                  <a:pt x="0" y="195789"/>
                  <a:pt x="20777" y="174674"/>
                  <a:pt x="46587" y="174126"/>
                </a:cubicBezTo>
                <a:cubicBezTo>
                  <a:pt x="42743" y="161603"/>
                  <a:pt x="40638" y="148350"/>
                  <a:pt x="40638" y="134639"/>
                </a:cubicBezTo>
                <a:cubicBezTo>
                  <a:pt x="40638" y="60236"/>
                  <a:pt x="101046" y="0"/>
                  <a:pt x="175457" y="0"/>
                </a:cubicBezTo>
                <a:close/>
              </a:path>
            </a:pathLst>
          </a:custGeom>
          <a:solidFill>
            <a:srgbClr val="EC79B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p>
        </p:txBody>
      </p:sp>
      <p:sp>
        <p:nvSpPr>
          <p:cNvPr id="9" name="文本框 8"/>
          <p:cNvSpPr txBox="1"/>
          <p:nvPr/>
        </p:nvSpPr>
        <p:spPr>
          <a:xfrm>
            <a:off x="1762760" y="1551940"/>
            <a:ext cx="9796145" cy="1188720"/>
          </a:xfrm>
          <a:prstGeom prst="rect">
            <a:avLst/>
          </a:prstGeom>
          <a:noFill/>
        </p:spPr>
        <p:txBody>
          <a:bodyPr wrap="square" rtlCol="0">
            <a:spAutoFit/>
          </a:bodyPr>
          <a:p>
            <a:pPr algn="l" fontAlgn="auto">
              <a:lnSpc>
                <a:spcPct val="100000"/>
              </a:lnSpc>
            </a:pPr>
            <a:r>
              <a:rPr lang="zh-CN" altLang="zh-CN" sz="2400">
                <a:solidFill>
                  <a:srgbClr val="404040"/>
                </a:solidFill>
                <a:latin typeface="宋体" panose="02010600030101010101" pitchFamily="2" charset="-122"/>
                <a:ea typeface="宋体" panose="02010600030101010101" pitchFamily="2" charset="-122"/>
                <a:sym typeface="+mn-ea"/>
              </a:rPr>
              <a:t>企业除贷款类债权外的</a:t>
            </a:r>
            <a:r>
              <a:rPr lang="zh-CN" altLang="zh-CN" sz="2400" b="1">
                <a:solidFill>
                  <a:srgbClr val="404040"/>
                </a:solidFill>
                <a:latin typeface="宋体" panose="02010600030101010101" pitchFamily="2" charset="-122"/>
                <a:ea typeface="宋体" panose="02010600030101010101" pitchFamily="2" charset="-122"/>
                <a:sym typeface="+mn-ea"/>
              </a:rPr>
              <a:t>应收、预付账款</a:t>
            </a:r>
            <a:r>
              <a:rPr lang="zh-CN" altLang="zh-CN" sz="2400">
                <a:solidFill>
                  <a:srgbClr val="404040"/>
                </a:solidFill>
                <a:latin typeface="宋体" panose="02010600030101010101" pitchFamily="2" charset="-122"/>
                <a:ea typeface="宋体" panose="02010600030101010101" pitchFamily="2" charset="-122"/>
                <a:sym typeface="+mn-ea"/>
              </a:rPr>
              <a:t>，因自然灾害等不可抗力导致无法收回的，减除可收回金额后确认的无法收回的应收、预付款项，可以作为坏账损失在计算应纳税所得额时扣除</a:t>
            </a:r>
            <a:endParaRPr lang="zh-CN" altLang="zh-CN" sz="2400">
              <a:solidFill>
                <a:srgbClr val="404040"/>
              </a:solidFill>
              <a:latin typeface="宋体" panose="02010600030101010101" pitchFamily="2" charset="-122"/>
              <a:ea typeface="宋体" panose="02010600030101010101" pitchFamily="2" charset="-122"/>
              <a:sym typeface="+mn-ea"/>
            </a:endParaRPr>
          </a:p>
        </p:txBody>
      </p:sp>
      <p:sp>
        <p:nvSpPr>
          <p:cNvPr id="10" name="文本框 9"/>
          <p:cNvSpPr txBox="1"/>
          <p:nvPr/>
        </p:nvSpPr>
        <p:spPr>
          <a:xfrm>
            <a:off x="1714500" y="3009265"/>
            <a:ext cx="9893300" cy="2651760"/>
          </a:xfrm>
          <a:prstGeom prst="rect">
            <a:avLst/>
          </a:prstGeom>
          <a:noFill/>
        </p:spPr>
        <p:txBody>
          <a:bodyPr wrap="square" rtlCol="0">
            <a:spAutoFit/>
          </a:bodyPr>
          <a:p>
            <a:pPr algn="l" fontAlgn="auto">
              <a:lnSpc>
                <a:spcPct val="100000"/>
              </a:lnSpc>
            </a:pPr>
            <a:r>
              <a:rPr lang="zh-CN" altLang="zh-CN" sz="2400">
                <a:solidFill>
                  <a:srgbClr val="404040"/>
                </a:solidFill>
                <a:latin typeface="宋体" panose="02010600030101010101" pitchFamily="2" charset="-122"/>
                <a:ea typeface="宋体" panose="02010600030101010101" pitchFamily="2" charset="-122"/>
                <a:sym typeface="+mn-ea"/>
              </a:rPr>
              <a:t>企业的</a:t>
            </a:r>
            <a:r>
              <a:rPr lang="zh-CN" altLang="zh-CN" sz="2400" b="1">
                <a:solidFill>
                  <a:srgbClr val="404040"/>
                </a:solidFill>
                <a:latin typeface="宋体" panose="02010600030101010101" pitchFamily="2" charset="-122"/>
                <a:ea typeface="宋体" panose="02010600030101010101" pitchFamily="2" charset="-122"/>
                <a:sym typeface="+mn-ea"/>
              </a:rPr>
              <a:t>贷款类债权，</a:t>
            </a:r>
            <a:r>
              <a:rPr lang="zh-CN" altLang="zh-CN" sz="2400">
                <a:solidFill>
                  <a:srgbClr val="404040"/>
                </a:solidFill>
                <a:latin typeface="宋体" panose="02010600030101010101" pitchFamily="2" charset="-122"/>
                <a:ea typeface="宋体" panose="02010600030101010101" pitchFamily="2" charset="-122"/>
                <a:sym typeface="+mn-ea"/>
              </a:rPr>
              <a:t>经采取所有可能的措施和实施必要的程序之后，符合条件的可以税前扣除。</a:t>
            </a:r>
            <a:endParaRPr lang="zh-CN" altLang="zh-CN" sz="2400">
              <a:solidFill>
                <a:srgbClr val="404040"/>
              </a:solidFill>
              <a:latin typeface="宋体" panose="02010600030101010101" pitchFamily="2" charset="-122"/>
              <a:ea typeface="宋体" panose="02010600030101010101" pitchFamily="2" charset="-122"/>
              <a:sym typeface="+mn-ea"/>
            </a:endParaRPr>
          </a:p>
          <a:p>
            <a:pPr algn="l" fontAlgn="auto">
              <a:lnSpc>
                <a:spcPct val="100000"/>
              </a:lnSpc>
            </a:pPr>
            <a:endParaRPr lang="zh-CN" altLang="zh-CN" sz="2400">
              <a:solidFill>
                <a:srgbClr val="404040"/>
              </a:solidFill>
              <a:latin typeface="宋体" panose="02010600030101010101" pitchFamily="2" charset="-122"/>
              <a:ea typeface="宋体" panose="02010600030101010101" pitchFamily="2" charset="-122"/>
              <a:sym typeface="+mn-ea"/>
            </a:endParaRPr>
          </a:p>
          <a:p>
            <a:pPr algn="l" fontAlgn="auto">
              <a:lnSpc>
                <a:spcPct val="100000"/>
              </a:lnSpc>
            </a:pPr>
            <a:r>
              <a:rPr lang="zh-CN" altLang="zh-CN" sz="2400">
                <a:solidFill>
                  <a:srgbClr val="404040"/>
                </a:solidFill>
                <a:latin typeface="宋体" panose="02010600030101010101" pitchFamily="2" charset="-122"/>
                <a:ea typeface="宋体" panose="02010600030101010101" pitchFamily="2" charset="-122"/>
                <a:sym typeface="+mn-ea"/>
              </a:rPr>
              <a:t>借款人遭受重大自然灾害或者意外事故，损失巨大且不能获得保险补偿，或者以保险赔偿后，确实无力偿还部分或者全部债务，对借款人财产进行清偿和对担保人进行追偿后，未能收回的债权，可以作为贷款损失在计算应纳税所得额时扣除。</a:t>
            </a:r>
            <a:endParaRPr lang="zh-CN" altLang="zh-CN" sz="2400">
              <a:solidFill>
                <a:srgbClr val="404040"/>
              </a:solidFill>
              <a:latin typeface="宋体" panose="02010600030101010101" pitchFamily="2" charset="-122"/>
              <a:ea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90165" y="639445"/>
            <a:ext cx="3535680" cy="457200"/>
          </a:xfrm>
          <a:prstGeom prst="rect">
            <a:avLst/>
          </a:prstGeom>
          <a:noFill/>
        </p:spPr>
        <p:txBody>
          <a:bodyPr wrap="none" rtlCol="0">
            <a:spAutoFit/>
          </a:bodyPr>
          <a:lstStyle/>
          <a:p>
            <a:r>
              <a:rPr kumimoji="1" lang="zh-CN" altLang="en-US" sz="2400" dirty="0">
                <a:solidFill>
                  <a:srgbClr val="3E60CE"/>
                </a:solidFill>
                <a:latin typeface="+mj-ea"/>
              </a:rPr>
              <a:t>资产损失税前扣除流程：</a:t>
            </a:r>
            <a:endParaRPr kumimoji="1" lang="zh-CN" altLang="en-US" sz="2400" dirty="0">
              <a:solidFill>
                <a:srgbClr val="3E60CE"/>
              </a:solidFill>
              <a:latin typeface="+mj-ea"/>
            </a:endParaRPr>
          </a:p>
        </p:txBody>
      </p:sp>
      <p:sp>
        <p:nvSpPr>
          <p:cNvPr id="3" name="文本框 2"/>
          <p:cNvSpPr txBox="1"/>
          <p:nvPr/>
        </p:nvSpPr>
        <p:spPr>
          <a:xfrm>
            <a:off x="1077595" y="1630680"/>
            <a:ext cx="10229215" cy="2834640"/>
          </a:xfrm>
          <a:prstGeom prst="rect">
            <a:avLst/>
          </a:prstGeom>
          <a:noFill/>
        </p:spPr>
        <p:txBody>
          <a:bodyPr wrap="square" rtlCol="0">
            <a:spAutoFit/>
          </a:bodyPr>
          <a:lstStyle/>
          <a:p>
            <a:pPr algn="l" fontAlgn="auto">
              <a:lnSpc>
                <a:spcPct val="150000"/>
              </a:lnSpc>
            </a:pPr>
            <a:r>
              <a:rPr lang="zh-CN" altLang="zh-CN" sz="2400">
                <a:solidFill>
                  <a:srgbClr val="404040"/>
                </a:solidFill>
                <a:latin typeface="宋体" panose="02010600030101010101" pitchFamily="2" charset="-122"/>
                <a:ea typeface="宋体" panose="02010600030101010101" pitchFamily="2" charset="-122"/>
                <a:sym typeface="+mn-lt"/>
              </a:rPr>
              <a:t>企业向税务机关申报扣除资产损失，仅需填报企业所得税年度纳税申报表《资产损失税前扣除及纳税调整明细表》，不再报送资产损失相关资料。相关资料由企业留存备查。</a:t>
            </a:r>
            <a:endParaRPr lang="zh-CN" altLang="zh-CN" sz="2400">
              <a:solidFill>
                <a:srgbClr val="404040"/>
              </a:solidFill>
              <a:latin typeface="宋体" panose="02010600030101010101" pitchFamily="2" charset="-122"/>
              <a:ea typeface="宋体" panose="02010600030101010101" pitchFamily="2" charset="-122"/>
              <a:sym typeface="+mn-lt"/>
            </a:endParaRPr>
          </a:p>
          <a:p>
            <a:pPr algn="l" fontAlgn="auto">
              <a:lnSpc>
                <a:spcPct val="150000"/>
              </a:lnSpc>
            </a:pPr>
            <a:endParaRPr lang="zh-CN" altLang="zh-CN" sz="2400">
              <a:solidFill>
                <a:srgbClr val="404040"/>
              </a:solidFill>
              <a:latin typeface="宋体" panose="02010600030101010101" pitchFamily="2" charset="-122"/>
              <a:ea typeface="宋体" panose="02010600030101010101" pitchFamily="2" charset="-122"/>
              <a:sym typeface="+mn-lt"/>
            </a:endParaRPr>
          </a:p>
          <a:p>
            <a:pPr algn="l" fontAlgn="auto">
              <a:lnSpc>
                <a:spcPct val="150000"/>
              </a:lnSpc>
            </a:pPr>
            <a:r>
              <a:rPr lang="zh-CN" altLang="zh-CN" sz="2400">
                <a:solidFill>
                  <a:srgbClr val="404040"/>
                </a:solidFill>
                <a:latin typeface="宋体" panose="02010600030101010101" pitchFamily="2" charset="-122"/>
                <a:ea typeface="宋体" panose="02010600030101010101" pitchFamily="2" charset="-122"/>
                <a:sym typeface="+mn-lt"/>
              </a:rPr>
              <a:t>企业应当完整保存资产损失相关资料，保证资料的真实性、合法性</a:t>
            </a:r>
            <a:r>
              <a:rPr lang="en-US" altLang="zh-CN" sz="2400">
                <a:solidFill>
                  <a:srgbClr val="404040"/>
                </a:solidFill>
                <a:latin typeface="宋体" panose="02010600030101010101" pitchFamily="2" charset="-122"/>
                <a:ea typeface="宋体" panose="02010600030101010101" pitchFamily="2" charset="-122"/>
                <a:sym typeface="+mn-lt"/>
              </a:rPr>
              <a:t>.</a:t>
            </a:r>
            <a:endParaRPr lang="en-US" altLang="zh-CN" sz="2400">
              <a:solidFill>
                <a:srgbClr val="404040"/>
              </a:solidFill>
              <a:latin typeface="宋体" panose="02010600030101010101" pitchFamily="2" charset="-122"/>
              <a:ea typeface="宋体" panose="02010600030101010101" pitchFamily="2" charset="-122"/>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90165" y="639445"/>
            <a:ext cx="3535680" cy="457200"/>
          </a:xfrm>
          <a:prstGeom prst="rect">
            <a:avLst/>
          </a:prstGeom>
          <a:noFill/>
        </p:spPr>
        <p:txBody>
          <a:bodyPr wrap="none" rtlCol="0">
            <a:spAutoFit/>
          </a:bodyPr>
          <a:lstStyle/>
          <a:p>
            <a:r>
              <a:rPr kumimoji="1" lang="zh-CN" altLang="en-US" sz="2400" dirty="0">
                <a:solidFill>
                  <a:srgbClr val="3E60CE"/>
                </a:solidFill>
                <a:latin typeface="+mj-ea"/>
              </a:rPr>
              <a:t>资产损失留存备查资料：</a:t>
            </a:r>
            <a:endParaRPr kumimoji="1" lang="zh-CN" altLang="en-US" sz="2400" dirty="0">
              <a:solidFill>
                <a:srgbClr val="3E60CE"/>
              </a:solidFill>
              <a:latin typeface="+mj-ea"/>
            </a:endParaRPr>
          </a:p>
        </p:txBody>
      </p:sp>
      <p:sp>
        <p:nvSpPr>
          <p:cNvPr id="3" name="文本框 2"/>
          <p:cNvSpPr txBox="1"/>
          <p:nvPr/>
        </p:nvSpPr>
        <p:spPr>
          <a:xfrm>
            <a:off x="5255260" y="1385570"/>
            <a:ext cx="6378575" cy="1737360"/>
          </a:xfrm>
          <a:prstGeom prst="rect">
            <a:avLst/>
          </a:prstGeom>
          <a:noFill/>
        </p:spPr>
        <p:txBody>
          <a:bodyPr wrap="square" rtlCol="0">
            <a:spAutoFit/>
          </a:bodyPr>
          <a:lstStyle/>
          <a:p>
            <a:pPr algn="l" fontAlgn="auto">
              <a:lnSpc>
                <a:spcPct val="150000"/>
              </a:lnSpc>
            </a:pPr>
            <a:r>
              <a:rPr altLang="zh-CN" sz="2400">
                <a:solidFill>
                  <a:srgbClr val="404040"/>
                </a:solidFill>
                <a:latin typeface="宋体" panose="02010600030101010101" pitchFamily="2" charset="-122"/>
                <a:ea typeface="宋体" panose="02010600030101010101" pitchFamily="2" charset="-122"/>
                <a:sym typeface="+mn-lt"/>
              </a:rPr>
              <a:t>具有法律效力的外部证据，指司法机关、行政机关、专业技术鉴定部门等依法出具的与本企业资产损失相关的具有法律效力的书面文件</a:t>
            </a:r>
            <a:endParaRPr altLang="zh-CN" sz="2400">
              <a:solidFill>
                <a:srgbClr val="404040"/>
              </a:solidFill>
              <a:latin typeface="宋体" panose="02010600030101010101" pitchFamily="2" charset="-122"/>
              <a:ea typeface="宋体" panose="02010600030101010101" pitchFamily="2" charset="-122"/>
              <a:sym typeface="+mn-lt"/>
            </a:endParaRPr>
          </a:p>
        </p:txBody>
      </p:sp>
      <p:sp>
        <p:nvSpPr>
          <p:cNvPr id="4" name="Line 11"/>
          <p:cNvSpPr>
            <a:spLocks noChangeShapeType="1"/>
          </p:cNvSpPr>
          <p:nvPr/>
        </p:nvSpPr>
        <p:spPr bwMode="auto">
          <a:xfrm flipV="1">
            <a:off x="2025015" y="2475865"/>
            <a:ext cx="1586230" cy="694055"/>
          </a:xfrm>
          <a:prstGeom prst="line">
            <a:avLst/>
          </a:prstGeom>
          <a:noFill/>
          <a:ln w="12700" cap="flat">
            <a:solidFill>
              <a:schemeClr val="bg1">
                <a:lumMod val="65000"/>
              </a:schemeClr>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91446" tIns="45723" rIns="91446" bIns="45723" numCol="1" anchor="t" anchorCtr="0" compatLnSpc="1"/>
          <a:lstStyle/>
          <a:p>
            <a:endParaRPr lang="zh-CN" altLang="en-US" sz="1800">
              <a:solidFill>
                <a:srgbClr val="080808"/>
              </a:solidFill>
              <a:latin typeface="+mn-lt"/>
              <a:ea typeface="+mn-ea"/>
              <a:cs typeface="+mn-ea"/>
              <a:sym typeface="+mn-lt"/>
            </a:endParaRPr>
          </a:p>
        </p:txBody>
      </p:sp>
      <p:sp>
        <p:nvSpPr>
          <p:cNvPr id="5" name="Line 12"/>
          <p:cNvSpPr>
            <a:spLocks noChangeShapeType="1"/>
          </p:cNvSpPr>
          <p:nvPr/>
        </p:nvSpPr>
        <p:spPr bwMode="auto">
          <a:xfrm>
            <a:off x="1929765" y="4311015"/>
            <a:ext cx="1682115" cy="561975"/>
          </a:xfrm>
          <a:prstGeom prst="line">
            <a:avLst/>
          </a:prstGeom>
          <a:noFill/>
          <a:ln w="12700" cap="flat">
            <a:solidFill>
              <a:schemeClr val="bg1">
                <a:lumMod val="65000"/>
              </a:schemeClr>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91446" tIns="45723" rIns="91446" bIns="45723" numCol="1" anchor="t" anchorCtr="0" compatLnSpc="1"/>
          <a:lstStyle/>
          <a:p>
            <a:endParaRPr lang="zh-CN" altLang="en-US" sz="1800">
              <a:solidFill>
                <a:srgbClr val="080808"/>
              </a:solidFill>
              <a:latin typeface="+mn-lt"/>
              <a:ea typeface="+mn-ea"/>
              <a:cs typeface="+mn-ea"/>
              <a:sym typeface="+mn-lt"/>
            </a:endParaRPr>
          </a:p>
        </p:txBody>
      </p:sp>
      <p:sp>
        <p:nvSpPr>
          <p:cNvPr id="8" name="任意多边形 83"/>
          <p:cNvSpPr/>
          <p:nvPr/>
        </p:nvSpPr>
        <p:spPr bwMode="auto">
          <a:xfrm>
            <a:off x="796306" y="3003850"/>
            <a:ext cx="1443551" cy="144044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rgbClr val="EC79B0"/>
          </a:solidFill>
          <a:ln w="25400" cap="flat" cmpd="sng" algn="ctr">
            <a:noFill/>
            <a:prstDash val="solid"/>
          </a:ln>
          <a:effectLst>
            <a:outerShdw blurRad="101600" dist="76200" dir="2700000" algn="tl" rotWithShape="0">
              <a:prstClr val="black">
                <a:alpha val="30000"/>
              </a:prstClr>
            </a:outerShdw>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2800" kern="0" dirty="0">
                <a:solidFill>
                  <a:schemeClr val="bg1"/>
                </a:solidFill>
                <a:latin typeface="+mj-ea"/>
                <a:ea typeface="+mj-ea"/>
                <a:cs typeface="+mn-ea"/>
                <a:sym typeface="+mn-lt"/>
              </a:rPr>
              <a:t>证据</a:t>
            </a:r>
            <a:endParaRPr lang="zh-CN" altLang="en-US" sz="2800" kern="0" dirty="0">
              <a:solidFill>
                <a:schemeClr val="bg1"/>
              </a:solidFill>
              <a:latin typeface="+mj-ea"/>
              <a:ea typeface="+mj-ea"/>
              <a:cs typeface="+mn-ea"/>
              <a:sym typeface="+mn-lt"/>
            </a:endParaRPr>
          </a:p>
        </p:txBody>
      </p:sp>
      <p:sp>
        <p:nvSpPr>
          <p:cNvPr id="9" name="椭圆 80"/>
          <p:cNvSpPr/>
          <p:nvPr/>
        </p:nvSpPr>
        <p:spPr bwMode="auto">
          <a:xfrm>
            <a:off x="3705860" y="1678305"/>
            <a:ext cx="1452880" cy="920115"/>
          </a:xfrm>
          <a:prstGeom prst="ellipse">
            <a:avLst/>
          </a:prstGeom>
          <a:gradFill>
            <a:gsLst>
              <a:gs pos="0">
                <a:srgbClr val="4F7EFF"/>
              </a:gs>
              <a:gs pos="100000">
                <a:srgbClr val="1C45C1"/>
              </a:gs>
            </a:gsLst>
            <a:lin ang="2700000" scaled="1"/>
          </a:gradFill>
          <a:ln w="25400" cap="flat" cmpd="sng" algn="ctr">
            <a:noFill/>
            <a:prstDash val="solid"/>
          </a:ln>
          <a:effectLst>
            <a:outerShdw blurRad="101600" dist="76200" dir="2700000" algn="tl" rotWithShape="0">
              <a:prstClr val="black">
                <a:alpha val="30000"/>
              </a:prst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1600" kern="0" dirty="0">
                <a:solidFill>
                  <a:schemeClr val="bg1"/>
                </a:solidFill>
                <a:latin typeface="+mn-lt"/>
                <a:ea typeface="+mn-ea"/>
                <a:cs typeface="+mn-ea"/>
                <a:sym typeface="+mn-lt"/>
              </a:rPr>
              <a:t>外部证据</a:t>
            </a:r>
            <a:endParaRPr lang="zh-CN" altLang="en-US" sz="1600" kern="0" dirty="0">
              <a:solidFill>
                <a:schemeClr val="bg1"/>
              </a:solidFill>
              <a:latin typeface="+mn-lt"/>
              <a:ea typeface="+mn-ea"/>
              <a:cs typeface="+mn-ea"/>
              <a:sym typeface="+mn-lt"/>
            </a:endParaRPr>
          </a:p>
        </p:txBody>
      </p:sp>
      <p:sp>
        <p:nvSpPr>
          <p:cNvPr id="11" name="椭圆 80"/>
          <p:cNvSpPr/>
          <p:nvPr/>
        </p:nvSpPr>
        <p:spPr bwMode="auto">
          <a:xfrm>
            <a:off x="3705860" y="4507230"/>
            <a:ext cx="1549400" cy="920115"/>
          </a:xfrm>
          <a:prstGeom prst="ellipse">
            <a:avLst/>
          </a:prstGeom>
          <a:gradFill>
            <a:gsLst>
              <a:gs pos="0">
                <a:srgbClr val="4F7EFF"/>
              </a:gs>
              <a:gs pos="100000">
                <a:srgbClr val="1C45C1"/>
              </a:gs>
            </a:gsLst>
            <a:lin ang="2700000" scaled="1"/>
          </a:gradFill>
          <a:ln w="25400" cap="flat" cmpd="sng" algn="ctr">
            <a:noFill/>
            <a:prstDash val="solid"/>
          </a:ln>
          <a:effectLst>
            <a:outerShdw blurRad="101600" dist="76200" dir="2700000" algn="tl" rotWithShape="0">
              <a:prstClr val="black">
                <a:alpha val="30000"/>
              </a:prst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1600" kern="0" dirty="0">
                <a:solidFill>
                  <a:schemeClr val="bg1"/>
                </a:solidFill>
                <a:latin typeface="+mn-lt"/>
                <a:ea typeface="+mn-ea"/>
                <a:cs typeface="+mn-ea"/>
                <a:sym typeface="+mn-lt"/>
              </a:rPr>
              <a:t>内部证据</a:t>
            </a:r>
            <a:endParaRPr lang="zh-CN" altLang="en-US" sz="1600" kern="0" dirty="0">
              <a:solidFill>
                <a:schemeClr val="bg1"/>
              </a:solidFill>
              <a:latin typeface="+mn-lt"/>
              <a:ea typeface="+mn-ea"/>
              <a:cs typeface="+mn-ea"/>
              <a:sym typeface="+mn-lt"/>
            </a:endParaRPr>
          </a:p>
        </p:txBody>
      </p:sp>
      <p:sp>
        <p:nvSpPr>
          <p:cNvPr id="6" name="文本框 5"/>
          <p:cNvSpPr txBox="1"/>
          <p:nvPr/>
        </p:nvSpPr>
        <p:spPr>
          <a:xfrm>
            <a:off x="5429250" y="3836670"/>
            <a:ext cx="6204585" cy="2286000"/>
          </a:xfrm>
          <a:prstGeom prst="rect">
            <a:avLst/>
          </a:prstGeom>
          <a:noFill/>
        </p:spPr>
        <p:txBody>
          <a:bodyPr wrap="square" rtlCol="0" anchor="t">
            <a:spAutoFit/>
          </a:bodyPr>
          <a:p>
            <a:pPr algn="l">
              <a:lnSpc>
                <a:spcPct val="150000"/>
              </a:lnSpc>
            </a:pPr>
            <a:r>
              <a:rPr altLang="zh-CN" sz="2400">
                <a:solidFill>
                  <a:srgbClr val="404040"/>
                </a:solidFill>
                <a:latin typeface="宋体" panose="02010600030101010101" pitchFamily="2" charset="-122"/>
                <a:ea typeface="宋体" panose="02010600030101010101" pitchFamily="2" charset="-122"/>
              </a:rPr>
              <a:t>特定事项的企业内部证据，指会计核算制度健全、内部控制制度完善的企业，对各项资产发生毁损、报废、盘亏、死亡、变质等内部证明或承担责任的声明</a:t>
            </a:r>
            <a:endParaRPr altLang="zh-CN" sz="2400">
              <a:solidFill>
                <a:srgbClr val="404040"/>
              </a:solidFill>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500"/>
                                        <p:tgtEl>
                                          <p:spTgt spid="9"/>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ldLvl="0" animBg="1"/>
      <p:bldP spid="5" grpId="0" bldLvl="0" animBg="1"/>
      <p:bldP spid="8" grpId="0" bldLvl="0" animBg="1"/>
      <p:bldP spid="9" grpId="0" bldLvl="0" animBg="1"/>
      <p:bldP spid="11" grpId="0" bldLvl="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588ku">
      <a:majorFont>
        <a:latin typeface="Arial Black"/>
        <a:ea typeface="思源黑体 CN Bold"/>
        <a:cs typeface=""/>
      </a:majorFont>
      <a:minorFont>
        <a:latin typeface="Arial"/>
        <a:ea typeface="思源黑体 CN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3162</Words>
  <Application>WPS 演示</Application>
  <PresentationFormat>宽屏</PresentationFormat>
  <Paragraphs>198</Paragraphs>
  <Slides>21</Slides>
  <Notes>21</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37" baseType="lpstr">
      <vt:lpstr>Arial</vt:lpstr>
      <vt:lpstr>宋体</vt:lpstr>
      <vt:lpstr>Wingdings</vt:lpstr>
      <vt:lpstr>Arial</vt:lpstr>
      <vt:lpstr>Calibri</vt:lpstr>
      <vt:lpstr>微软雅黑</vt:lpstr>
      <vt:lpstr>黑体</vt:lpstr>
      <vt:lpstr>思源黑体 CN Regular</vt:lpstr>
      <vt:lpstr>Arial Unicode MS</vt:lpstr>
      <vt:lpstr>DengXian</vt:lpstr>
      <vt:lpstr>Segoe Print</vt:lpstr>
      <vt:lpstr>Gill Sans</vt:lpstr>
      <vt:lpstr>思源黑体 CN Bold</vt:lpstr>
      <vt:lpstr>Arial Black</vt:lpstr>
      <vt:lpstr>Office 主题</vt:lpstr>
      <vt:lpstr>Paint.Picture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Microsoft Office 用户</dc:creator>
  <cp:lastModifiedBy>黄宁</cp:lastModifiedBy>
  <cp:revision>654</cp:revision>
  <dcterms:created xsi:type="dcterms:W3CDTF">2018-06-17T04:53:00Z</dcterms:created>
  <dcterms:modified xsi:type="dcterms:W3CDTF">2021-08-11T01:46:38Z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2052-11.8.2.10158</vt:lpwstr>
  </property>
  <property fmtid="{D5CDD505-2E9C-101B-9397-08002B2CF9AE}" pid="3" name="ICV">
    <vt:lpwstr>8555E37DBC354E88803DC1481F24036B</vt:lpwstr>
  </property>
</Properties>
</file>