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57" r:id="rId3"/>
    <p:sldId id="656" r:id="rId4"/>
    <p:sldId id="359" r:id="rId5"/>
    <p:sldId id="491" r:id="rId6"/>
    <p:sldId id="658" r:id="rId7"/>
    <p:sldId id="635" r:id="rId8"/>
    <p:sldId id="660" r:id="rId9"/>
    <p:sldId id="665" r:id="rId10"/>
    <p:sldId id="664" r:id="rId11"/>
    <p:sldId id="643" r:id="rId12"/>
    <p:sldId id="661" r:id="rId13"/>
    <p:sldId id="662" r:id="rId14"/>
    <p:sldId id="637" r:id="rId15"/>
    <p:sldId id="648" r:id="rId16"/>
    <p:sldId id="647" r:id="rId17"/>
    <p:sldId id="663" r:id="rId18"/>
    <p:sldId id="639" r:id="rId19"/>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FFFFFF"/>
    <a:srgbClr val="FFFFCC"/>
    <a:srgbClr val="FFCCCC"/>
    <a:srgbClr val="FFCCFF"/>
    <a:srgbClr val="0066FF"/>
    <a:srgbClr val="68B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750"/>
    <p:restoredTop sz="94660"/>
  </p:normalViewPr>
  <p:slideViewPr>
    <p:cSldViewPr showGuides="1">
      <p:cViewPr>
        <p:scale>
          <a:sx n="150" d="100"/>
          <a:sy n="150" d="100"/>
        </p:scale>
        <p:origin x="-582" y="-120"/>
      </p:cViewPr>
      <p:guideLst>
        <p:guide orient="horz" pos="1638"/>
        <p:guide pos="2834"/>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anchor="t" anchorCtr="0"/>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F:\深圳国税\直属局\纳税人学堂\导图\ppt\ppt5.jpg"/>
          <p:cNvPicPr>
            <a:picLocks noChangeAspect="1"/>
          </p:cNvPicPr>
          <p:nvPr/>
        </p:nvPicPr>
        <p:blipFill>
          <a:blip r:embed="rId1"/>
          <a:stretch>
            <a:fillRect/>
          </a:stretch>
        </p:blipFill>
        <p:spPr>
          <a:xfrm>
            <a:off x="0" y="0"/>
            <a:ext cx="9144000" cy="5145088"/>
          </a:xfrm>
          <a:prstGeom prst="rect">
            <a:avLst/>
          </a:prstGeom>
          <a:noFill/>
          <a:ln w="9525">
            <a:noFill/>
          </a:ln>
        </p:spPr>
      </p:pic>
      <p:sp>
        <p:nvSpPr>
          <p:cNvPr id="5" name="标题 1"/>
          <p:cNvSpPr>
            <a:spLocks noGrp="1"/>
          </p:cNvSpPr>
          <p:nvPr>
            <p:ph type="ctrTitle"/>
          </p:nvPr>
        </p:nvSpPr>
        <p:spPr>
          <a:xfrm>
            <a:off x="571472" y="1000114"/>
            <a:ext cx="8134350" cy="1101725"/>
          </a:xfrm>
        </p:spPr>
        <p:txBody>
          <a:bodyPr vert="horz" wrap="square" lIns="91440" tIns="45720" rIns="91440" bIns="45720" numCol="1" rtlCol="0" anchor="ctr" anchorCtr="0" compatLnSpc="1">
            <a:noAutofit/>
          </a:bodyPr>
          <a:lstStyle/>
          <a:p>
            <a:pPr fontAlgn="auto">
              <a:spcAft>
                <a:spcPts val="0"/>
              </a:spcAft>
              <a:defRPr/>
            </a:pPr>
            <a:br>
              <a:rPr kumimoji="0" lang="en-US" altLang="zh-CN" sz="4400" b="0" i="0" u="none" strike="noStrike" kern="1200" cap="none" spc="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j-cs"/>
              </a:rPr>
            </a:br>
            <a:r>
              <a:rPr lang="en-US" altLang="zh-CN" b="1" dirty="0" smtClean="0"/>
              <a:t>《</a:t>
            </a:r>
            <a:r>
              <a:rPr lang="zh-CN" altLang="en-US" b="1" dirty="0" smtClean="0"/>
              <a:t>中华人民共和国印花税法</a:t>
            </a:r>
            <a:r>
              <a:rPr lang="en-US" altLang="zh-CN" b="1" dirty="0" smtClean="0"/>
              <a:t>》</a:t>
            </a:r>
            <a:br>
              <a:rPr lang="zh-CN" altLang="en-US" b="1" dirty="0" smtClean="0"/>
            </a:br>
            <a:endParaRPr kumimoji="0" lang="zh-CN" altLang="en-US" sz="3600" b="0" i="0" u="none" strike="noStrike" kern="1200" cap="none" spc="600" normalizeH="0" baseline="0" noProof="0" dirty="0">
              <a:ln>
                <a:noFill/>
              </a:ln>
              <a:solidFill>
                <a:schemeClr val="accent1">
                  <a:lumMod val="75000"/>
                </a:schemeClr>
              </a:solidFill>
              <a:effectLst/>
              <a:uLnTx/>
              <a:uFillTx/>
              <a:latin typeface="微软雅黑" panose="020B0503020204020204" pitchFamily="34" charset="-122"/>
              <a:ea typeface="微软雅黑" panose="020B0503020204020204" pitchFamily="34" charset="-122"/>
              <a:cs typeface="+mj-cs"/>
            </a:endParaRPr>
          </a:p>
        </p:txBody>
      </p:sp>
      <p:sp>
        <p:nvSpPr>
          <p:cNvPr id="2" name="文本框 1"/>
          <p:cNvSpPr txBox="1"/>
          <p:nvPr/>
        </p:nvSpPr>
        <p:spPr>
          <a:xfrm>
            <a:off x="4286247" y="2857502"/>
            <a:ext cx="5027615" cy="553998"/>
          </a:xfrm>
          <a:prstGeom prst="rect">
            <a:avLst/>
          </a:prstGeom>
          <a:noFill/>
        </p:spPr>
        <p:txBody>
          <a:bodyPr wrap="square">
            <a:spAutoFit/>
          </a:bodyPr>
          <a:lstStyle/>
          <a:p>
            <a:pPr marR="0" algn="ctr" defTabSz="914400" fontAlgn="auto">
              <a:spcBef>
                <a:spcPts val="0"/>
              </a:spcBef>
              <a:spcAft>
                <a:spcPts val="0"/>
              </a:spcAft>
              <a:buClrTx/>
              <a:buSzTx/>
              <a:buFontTx/>
              <a:buNone/>
              <a:defRPr/>
            </a:pPr>
            <a:r>
              <a:rPr kumimoji="0" lang="en-US" altLang="zh-CN" sz="3000" kern="1200" cap="none" spc="30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rPr>
              <a:t>   </a:t>
            </a:r>
            <a:r>
              <a:rPr kumimoji="0" lang="zh-CN" altLang="en-US" sz="3000" kern="1200" cap="none" spc="300" normalizeH="0" baseline="0" noProof="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政策解读</a:t>
            </a:r>
            <a:endParaRPr kumimoji="0" lang="zh-CN" altLang="en-US" sz="3000" kern="1200" cap="none" spc="30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cxnSp>
        <p:nvCxnSpPr>
          <p:cNvPr id="7" name="直接连接符 6"/>
          <p:cNvCxnSpPr/>
          <p:nvPr/>
        </p:nvCxnSpPr>
        <p:spPr>
          <a:xfrm>
            <a:off x="428625" y="2643188"/>
            <a:ext cx="82804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ransition advTm="430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9"/>
          <p:cNvSpPr txBox="1"/>
          <p:nvPr/>
        </p:nvSpPr>
        <p:spPr>
          <a:xfrm>
            <a:off x="2428860" y="1071552"/>
            <a:ext cx="5248275" cy="2554545"/>
          </a:xfrm>
          <a:prstGeom prst="rect">
            <a:avLst/>
          </a:prstGeom>
          <a:noFill/>
          <a:ln w="9525">
            <a:noFill/>
          </a:ln>
        </p:spPr>
        <p:txBody>
          <a:bodyPr wrap="square" anchor="ctr" anchorCtr="0">
            <a:spAutoFit/>
          </a:bodyPr>
          <a:lstStyle/>
          <a:p>
            <a:pPr algn="ctr"/>
            <a:r>
              <a:rPr lang="zh-CN" altLang="en-US" sz="8000" b="1" dirty="0">
                <a:solidFill>
                  <a:srgbClr val="0F6FC6"/>
                </a:solidFill>
                <a:latin typeface="微软雅黑" panose="020B0503020204020204" pitchFamily="34" charset="-122"/>
                <a:ea typeface="微软雅黑" panose="020B0503020204020204" pitchFamily="34" charset="-122"/>
              </a:rPr>
              <a:t>常见</a:t>
            </a:r>
            <a:r>
              <a:rPr lang="zh-CN" altLang="en-US" sz="8000" b="1" dirty="0" smtClean="0">
                <a:solidFill>
                  <a:srgbClr val="0F6FC6"/>
                </a:solidFill>
                <a:latin typeface="微软雅黑" panose="020B0503020204020204" pitchFamily="34" charset="-122"/>
                <a:ea typeface="微软雅黑" panose="020B0503020204020204" pitchFamily="34" charset="-122"/>
              </a:rPr>
              <a:t>问题和案例</a:t>
            </a:r>
            <a:endParaRPr lang="zh-CN" altLang="en-US" sz="8000" b="1" dirty="0">
              <a:solidFill>
                <a:srgbClr val="0F6FC6"/>
              </a:solidFill>
              <a:latin typeface="微软雅黑" panose="020B0503020204020204" pitchFamily="34" charset="-122"/>
              <a:ea typeface="微软雅黑" panose="020B0503020204020204" pitchFamily="34" charset="-122"/>
            </a:endParaRPr>
          </a:p>
        </p:txBody>
      </p:sp>
      <p:sp>
        <p:nvSpPr>
          <p:cNvPr id="13" name="直角三角形 12"/>
          <p:cNvSpPr/>
          <p:nvPr/>
        </p:nvSpPr>
        <p:spPr>
          <a:xfrm rot="5400000">
            <a:off x="450056" y="-450056"/>
            <a:ext cx="2700338"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直角三角形 13"/>
          <p:cNvSpPr/>
          <p:nvPr/>
        </p:nvSpPr>
        <p:spPr>
          <a:xfrm rot="5400000">
            <a:off x="371475" y="-371475"/>
            <a:ext cx="222885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73" name="文本框 1"/>
          <p:cNvSpPr txBox="1"/>
          <p:nvPr/>
        </p:nvSpPr>
        <p:spPr>
          <a:xfrm>
            <a:off x="395288" y="195263"/>
            <a:ext cx="1152525" cy="1106805"/>
          </a:xfrm>
          <a:prstGeom prst="rect">
            <a:avLst/>
          </a:prstGeom>
          <a:noFill/>
          <a:ln w="9525">
            <a:noFill/>
          </a:ln>
        </p:spPr>
        <p:txBody>
          <a:bodyPr anchor="t" anchorCtr="0">
            <a:spAutoFit/>
          </a:bodyPr>
          <a:lstStyle/>
          <a:p>
            <a:r>
              <a:rPr lang="en-US" altLang="zh-CN" sz="6600" b="1" dirty="0" smtClean="0">
                <a:solidFill>
                  <a:schemeClr val="bg1"/>
                </a:solidFill>
                <a:latin typeface="Arial" panose="020B0604020202020204" pitchFamily="34" charset="0"/>
                <a:ea typeface="宋体" panose="02010600030101010101" pitchFamily="2" charset="-122"/>
              </a:rPr>
              <a:t>3</a:t>
            </a:r>
            <a:endParaRPr lang="zh-CN" altLang="en-US" sz="6600" b="1" dirty="0">
              <a:solidFill>
                <a:schemeClr val="bg1"/>
              </a:solidFill>
              <a:latin typeface="Arial" panose="020B0604020202020204" pitchFamily="34" charset="0"/>
              <a:ea typeface="Arial" panose="020B0604020202020204" pitchFamily="34" charset="0"/>
            </a:endParaRPr>
          </a:p>
        </p:txBody>
      </p:sp>
    </p:spTree>
  </p:cSld>
  <p:clrMapOvr>
    <a:masterClrMapping/>
  </p:clrMapOvr>
  <p:transition advTm="624">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2800" dirty="0" smtClean="0">
                <a:solidFill>
                  <a:srgbClr val="0085C8"/>
                </a:solidFill>
                <a:latin typeface="微软雅黑" panose="020B0503020204020204" pitchFamily="34" charset="-122"/>
                <a:ea typeface="微软雅黑" panose="020B0503020204020204" pitchFamily="34" charset="-122"/>
              </a:rPr>
              <a:t>01.</a:t>
            </a:r>
            <a:r>
              <a:rPr lang="zh-CN" altLang="en-US" sz="2800" dirty="0" smtClean="0">
                <a:solidFill>
                  <a:srgbClr val="0085C8"/>
                </a:solidFill>
                <a:latin typeface="微软雅黑" panose="020B0503020204020204" pitchFamily="34" charset="-122"/>
                <a:ea typeface="微软雅黑" panose="020B0503020204020204" pitchFamily="34" charset="-122"/>
              </a:rPr>
              <a:t>取消轻税重罚，统一按征管法执行</a:t>
            </a:r>
            <a:endParaRPr lang="zh-CN" altLang="en-US" sz="2800" dirty="0" smtClean="0">
              <a:solidFill>
                <a:srgbClr val="0085C8"/>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714348" y="1071552"/>
          <a:ext cx="6453190" cy="2714644"/>
        </p:xfrm>
        <a:graphic>
          <a:graphicData uri="http://schemas.openxmlformats.org/drawingml/2006/table">
            <a:tbl>
              <a:tblPr firstRow="1" bandRow="1">
                <a:tableStyleId>{5C22544A-7EE6-4342-B048-85BDC9FD1C3A}</a:tableStyleId>
              </a:tblPr>
              <a:tblGrid>
                <a:gridCol w="3226595"/>
                <a:gridCol w="3226595"/>
              </a:tblGrid>
              <a:tr h="600588">
                <a:tc>
                  <a:txBody>
                    <a:bodyPr/>
                    <a:lstStyle/>
                    <a:p>
                      <a:pPr algn="ctr"/>
                      <a:r>
                        <a:rPr lang="zh-CN" altLang="en-US" dirty="0" smtClean="0"/>
                        <a:t>印花税法</a:t>
                      </a:r>
                      <a:endParaRPr lang="zh-CN" altLang="en-US" dirty="0"/>
                    </a:p>
                  </a:txBody>
                  <a:tcPr/>
                </a:tc>
                <a:tc>
                  <a:txBody>
                    <a:bodyPr/>
                    <a:lstStyle/>
                    <a:p>
                      <a:pPr algn="ctr"/>
                      <a:r>
                        <a:rPr lang="zh-CN" altLang="en-US" dirty="0" smtClean="0"/>
                        <a:t>印花税暂行条例</a:t>
                      </a:r>
                      <a:endParaRPr lang="zh-CN" altLang="en-US" dirty="0"/>
                    </a:p>
                  </a:txBody>
                  <a:tcPr/>
                </a:tc>
              </a:tr>
              <a:tr h="2114056">
                <a:tc>
                  <a:txBody>
                    <a:bodyPr/>
                    <a:lstStyle/>
                    <a:p>
                      <a:pPr latinLnBrk="1"/>
                      <a:r>
                        <a:rPr lang="zh-CN" altLang="en-US" sz="1800" b="0" i="0" kern="1200" dirty="0" smtClean="0">
                          <a:solidFill>
                            <a:schemeClr val="dk1"/>
                          </a:solidFill>
                          <a:latin typeface="+mn-lt"/>
                          <a:ea typeface="+mn-ea"/>
                          <a:cs typeface="+mn-cs"/>
                        </a:rPr>
                        <a:t>纳税人、扣缴</a:t>
                      </a:r>
                      <a:r>
                        <a:rPr lang="zh-CN" altLang="en-US" sz="1800" b="0" i="0" kern="1200" dirty="0" smtClean="0">
                          <a:solidFill>
                            <a:schemeClr val="dk1"/>
                          </a:solidFill>
                          <a:latin typeface="+mn-lt"/>
                          <a:ea typeface="+mn-ea"/>
                          <a:cs typeface="+mn-cs"/>
                        </a:rPr>
                        <a:t>义务人和税务机关及其工作人员违反本法规定的，依照</a:t>
                      </a:r>
                      <a:r>
                        <a:rPr lang="en-US" altLang="zh-CN" sz="1800" b="0" i="0" kern="1200" dirty="0" smtClean="0">
                          <a:solidFill>
                            <a:schemeClr val="dk1"/>
                          </a:solidFill>
                          <a:latin typeface="+mn-lt"/>
                          <a:ea typeface="+mn-ea"/>
                          <a:cs typeface="+mn-cs"/>
                        </a:rPr>
                        <a:t>《</a:t>
                      </a:r>
                      <a:r>
                        <a:rPr lang="zh-CN" altLang="en-US" sz="1800" b="0" i="0" kern="1200" dirty="0" smtClean="0">
                          <a:solidFill>
                            <a:schemeClr val="dk1"/>
                          </a:solidFill>
                          <a:latin typeface="+mn-lt"/>
                          <a:ea typeface="+mn-ea"/>
                          <a:cs typeface="+mn-cs"/>
                        </a:rPr>
                        <a:t>中华人民共和国税收征收管理法</a:t>
                      </a:r>
                      <a:r>
                        <a:rPr lang="en-US" altLang="zh-CN" sz="1800" b="0" i="0" kern="1200" dirty="0" smtClean="0">
                          <a:solidFill>
                            <a:schemeClr val="dk1"/>
                          </a:solidFill>
                          <a:latin typeface="+mn-lt"/>
                          <a:ea typeface="+mn-ea"/>
                          <a:cs typeface="+mn-cs"/>
                        </a:rPr>
                        <a:t>》</a:t>
                      </a:r>
                      <a:r>
                        <a:rPr lang="zh-CN" altLang="en-US" sz="1800" b="0" i="0" kern="1200" dirty="0" smtClean="0">
                          <a:solidFill>
                            <a:schemeClr val="dk1"/>
                          </a:solidFill>
                          <a:latin typeface="+mn-lt"/>
                          <a:ea typeface="+mn-ea"/>
                          <a:cs typeface="+mn-cs"/>
                        </a:rPr>
                        <a:t>和有关法律、行政法规的规定追究法律责任。</a:t>
                      </a:r>
                      <a:endParaRPr lang="zh-CN" altLang="en-US" sz="1800" b="0" i="0" kern="1200" dirty="0" smtClean="0">
                        <a:solidFill>
                          <a:schemeClr val="dk1"/>
                        </a:solidFill>
                        <a:latin typeface="+mn-lt"/>
                        <a:ea typeface="+mn-ea"/>
                        <a:cs typeface="+mn-cs"/>
                      </a:endParaRPr>
                    </a:p>
                    <a:p>
                      <a:endParaRPr lang="zh-CN" altLang="en-US" dirty="0"/>
                    </a:p>
                  </a:txBody>
                  <a:tcPr/>
                </a:tc>
                <a:tc>
                  <a:txBody>
                    <a:bodyPr/>
                    <a:lstStyle/>
                    <a:p>
                      <a:pPr latinLnBrk="1"/>
                      <a:r>
                        <a:rPr lang="zh-CN" altLang="en-US" sz="1000" b="0" i="0" kern="1200" dirty="0" smtClean="0">
                          <a:solidFill>
                            <a:schemeClr val="dk1"/>
                          </a:solidFill>
                          <a:latin typeface="+mn-lt"/>
                          <a:ea typeface="+mn-ea"/>
                          <a:cs typeface="+mn-cs"/>
                        </a:rPr>
                        <a:t>第十三条纳税人有下列行为之一的，由税务机关根据情节轻重，予以处罚</a:t>
                      </a:r>
                      <a:r>
                        <a:rPr lang="en-US" altLang="zh-CN" sz="1000" b="0" i="0" kern="1200" dirty="0" smtClean="0">
                          <a:solidFill>
                            <a:schemeClr val="dk1"/>
                          </a:solidFill>
                          <a:latin typeface="+mn-lt"/>
                          <a:ea typeface="+mn-ea"/>
                          <a:cs typeface="+mn-cs"/>
                        </a:rPr>
                        <a:t>:</a:t>
                      </a:r>
                      <a:endParaRPr lang="en-US" altLang="zh-CN" sz="1000" b="0" i="0" kern="1200" dirty="0" smtClean="0">
                        <a:solidFill>
                          <a:schemeClr val="dk1"/>
                        </a:solidFill>
                        <a:latin typeface="+mn-lt"/>
                        <a:ea typeface="+mn-ea"/>
                        <a:cs typeface="+mn-cs"/>
                      </a:endParaRPr>
                    </a:p>
                    <a:p>
                      <a:pPr latinLnBrk="1"/>
                      <a:r>
                        <a:rPr lang="en-US" altLang="zh-CN" sz="900" b="0" i="0" kern="1200" dirty="0" smtClean="0">
                          <a:solidFill>
                            <a:schemeClr val="dk1"/>
                          </a:solidFill>
                          <a:latin typeface="+mn-lt"/>
                          <a:ea typeface="+mn-ea"/>
                          <a:cs typeface="+mn-cs"/>
                        </a:rPr>
                        <a:t>(</a:t>
                      </a:r>
                      <a:r>
                        <a:rPr lang="zh-CN" altLang="en-US" sz="900" b="0" i="0" kern="1200" dirty="0" smtClean="0">
                          <a:solidFill>
                            <a:schemeClr val="dk1"/>
                          </a:solidFill>
                          <a:latin typeface="+mn-lt"/>
                          <a:ea typeface="+mn-ea"/>
                          <a:cs typeface="+mn-cs"/>
                        </a:rPr>
                        <a:t>一</a:t>
                      </a:r>
                      <a:r>
                        <a:rPr lang="en-US" altLang="zh-CN" sz="900" b="0" i="0" kern="1200" dirty="0" smtClean="0">
                          <a:solidFill>
                            <a:schemeClr val="dk1"/>
                          </a:solidFill>
                          <a:latin typeface="+mn-lt"/>
                          <a:ea typeface="+mn-ea"/>
                          <a:cs typeface="+mn-cs"/>
                        </a:rPr>
                        <a:t>)</a:t>
                      </a:r>
                      <a:r>
                        <a:rPr lang="zh-CN" altLang="en-US" sz="900" b="0" i="0" kern="1200" dirty="0" smtClean="0">
                          <a:solidFill>
                            <a:schemeClr val="dk1"/>
                          </a:solidFill>
                          <a:latin typeface="+mn-lt"/>
                          <a:ea typeface="+mn-ea"/>
                          <a:cs typeface="+mn-cs"/>
                        </a:rPr>
                        <a:t>在应纳税凭证上未贴或者少贴印花税票的，税务机关除责令其补贴印花税票外，可处以应补贴印花税票金额</a:t>
                      </a:r>
                      <a:r>
                        <a:rPr lang="en-US" altLang="zh-CN" sz="900" b="0" i="0" kern="1200" dirty="0" smtClean="0">
                          <a:solidFill>
                            <a:schemeClr val="dk1"/>
                          </a:solidFill>
                          <a:latin typeface="+mn-lt"/>
                          <a:ea typeface="+mn-ea"/>
                          <a:cs typeface="+mn-cs"/>
                        </a:rPr>
                        <a:t>20</a:t>
                      </a:r>
                      <a:r>
                        <a:rPr lang="zh-CN" altLang="en-US" sz="900" b="0" i="0" kern="1200" dirty="0" smtClean="0">
                          <a:solidFill>
                            <a:schemeClr val="dk1"/>
                          </a:solidFill>
                          <a:latin typeface="+mn-lt"/>
                          <a:ea typeface="+mn-ea"/>
                          <a:cs typeface="+mn-cs"/>
                        </a:rPr>
                        <a:t>倍以下的罚款</a:t>
                      </a:r>
                      <a:r>
                        <a:rPr lang="en-US" altLang="zh-CN" sz="900" b="0" i="0" kern="1200" dirty="0" smtClean="0">
                          <a:solidFill>
                            <a:schemeClr val="dk1"/>
                          </a:solidFill>
                          <a:latin typeface="+mn-lt"/>
                          <a:ea typeface="+mn-ea"/>
                          <a:cs typeface="+mn-cs"/>
                        </a:rPr>
                        <a:t>;</a:t>
                      </a:r>
                      <a:endParaRPr lang="en-US" altLang="zh-CN" sz="900" b="0" i="0" kern="1200" dirty="0" smtClean="0">
                        <a:solidFill>
                          <a:schemeClr val="dk1"/>
                        </a:solidFill>
                        <a:latin typeface="+mn-lt"/>
                        <a:ea typeface="+mn-ea"/>
                        <a:cs typeface="+mn-cs"/>
                      </a:endParaRPr>
                    </a:p>
                    <a:p>
                      <a:pPr latinLnBrk="1"/>
                      <a:r>
                        <a:rPr lang="en-US" altLang="zh-CN" sz="900" b="0" i="0" kern="1200" dirty="0" smtClean="0">
                          <a:solidFill>
                            <a:schemeClr val="dk1"/>
                          </a:solidFill>
                          <a:latin typeface="+mn-lt"/>
                          <a:ea typeface="+mn-ea"/>
                          <a:cs typeface="+mn-cs"/>
                        </a:rPr>
                        <a:t>(</a:t>
                      </a:r>
                      <a:r>
                        <a:rPr lang="zh-CN" altLang="en-US" sz="900" b="0" i="0" kern="1200" dirty="0" smtClean="0">
                          <a:solidFill>
                            <a:schemeClr val="dk1"/>
                          </a:solidFill>
                          <a:latin typeface="+mn-lt"/>
                          <a:ea typeface="+mn-ea"/>
                          <a:cs typeface="+mn-cs"/>
                        </a:rPr>
                        <a:t>二</a:t>
                      </a:r>
                      <a:r>
                        <a:rPr lang="en-US" altLang="zh-CN" sz="900" b="0" i="0" kern="1200" dirty="0" smtClean="0">
                          <a:solidFill>
                            <a:schemeClr val="dk1"/>
                          </a:solidFill>
                          <a:latin typeface="+mn-lt"/>
                          <a:ea typeface="+mn-ea"/>
                          <a:cs typeface="+mn-cs"/>
                        </a:rPr>
                        <a:t>)</a:t>
                      </a:r>
                      <a:r>
                        <a:rPr lang="zh-CN" altLang="en-US" sz="900" b="0" i="0" kern="1200" dirty="0" smtClean="0">
                          <a:solidFill>
                            <a:schemeClr val="dk1"/>
                          </a:solidFill>
                          <a:latin typeface="+mn-lt"/>
                          <a:ea typeface="+mn-ea"/>
                          <a:cs typeface="+mn-cs"/>
                        </a:rPr>
                        <a:t>违反本条例第六条第一款规定的，税务机关可处以未注销或者画销印花税票金额</a:t>
                      </a:r>
                      <a:r>
                        <a:rPr lang="en-US" altLang="zh-CN" sz="900" b="0" i="0" kern="1200" dirty="0" smtClean="0">
                          <a:solidFill>
                            <a:schemeClr val="dk1"/>
                          </a:solidFill>
                          <a:latin typeface="+mn-lt"/>
                          <a:ea typeface="+mn-ea"/>
                          <a:cs typeface="+mn-cs"/>
                        </a:rPr>
                        <a:t>10</a:t>
                      </a:r>
                      <a:r>
                        <a:rPr lang="zh-CN" altLang="en-US" sz="900" b="0" i="0" kern="1200" dirty="0" smtClean="0">
                          <a:solidFill>
                            <a:schemeClr val="dk1"/>
                          </a:solidFill>
                          <a:latin typeface="+mn-lt"/>
                          <a:ea typeface="+mn-ea"/>
                          <a:cs typeface="+mn-cs"/>
                        </a:rPr>
                        <a:t>倍以下的罚款</a:t>
                      </a:r>
                      <a:r>
                        <a:rPr lang="en-US" altLang="zh-CN" sz="900" b="0" i="0" kern="1200" dirty="0" smtClean="0">
                          <a:solidFill>
                            <a:schemeClr val="dk1"/>
                          </a:solidFill>
                          <a:latin typeface="+mn-lt"/>
                          <a:ea typeface="+mn-ea"/>
                          <a:cs typeface="+mn-cs"/>
                        </a:rPr>
                        <a:t>:</a:t>
                      </a:r>
                      <a:endParaRPr lang="en-US" altLang="zh-CN" sz="900" b="0" i="0" kern="1200" dirty="0" smtClean="0">
                        <a:solidFill>
                          <a:schemeClr val="dk1"/>
                        </a:solidFill>
                        <a:latin typeface="+mn-lt"/>
                        <a:ea typeface="+mn-ea"/>
                        <a:cs typeface="+mn-cs"/>
                      </a:endParaRPr>
                    </a:p>
                    <a:p>
                      <a:pPr latinLnBrk="1"/>
                      <a:r>
                        <a:rPr lang="en-US" altLang="zh-CN" sz="900" b="0" i="0" kern="1200" dirty="0" smtClean="0">
                          <a:solidFill>
                            <a:schemeClr val="dk1"/>
                          </a:solidFill>
                          <a:latin typeface="+mn-lt"/>
                          <a:ea typeface="+mn-ea"/>
                          <a:cs typeface="+mn-cs"/>
                        </a:rPr>
                        <a:t>(</a:t>
                      </a:r>
                      <a:r>
                        <a:rPr lang="zh-CN" altLang="en-US" sz="900" b="0" i="0" kern="1200" dirty="0" smtClean="0">
                          <a:solidFill>
                            <a:schemeClr val="dk1"/>
                          </a:solidFill>
                          <a:latin typeface="+mn-lt"/>
                          <a:ea typeface="+mn-ea"/>
                          <a:cs typeface="+mn-cs"/>
                        </a:rPr>
                        <a:t>三</a:t>
                      </a:r>
                      <a:r>
                        <a:rPr lang="en-US" altLang="zh-CN" sz="900" b="0" i="0" kern="1200" dirty="0" smtClean="0">
                          <a:solidFill>
                            <a:schemeClr val="dk1"/>
                          </a:solidFill>
                          <a:latin typeface="+mn-lt"/>
                          <a:ea typeface="+mn-ea"/>
                          <a:cs typeface="+mn-cs"/>
                        </a:rPr>
                        <a:t>)</a:t>
                      </a:r>
                      <a:r>
                        <a:rPr lang="zh-CN" altLang="en-US" sz="900" b="0" i="0" kern="1200" dirty="0" smtClean="0">
                          <a:solidFill>
                            <a:schemeClr val="dk1"/>
                          </a:solidFill>
                          <a:latin typeface="+mn-lt"/>
                          <a:ea typeface="+mn-ea"/>
                          <a:cs typeface="+mn-cs"/>
                        </a:rPr>
                        <a:t>违反本条例第六条第二款规定的，税务机关可处以重用印花税票金额</a:t>
                      </a:r>
                      <a:r>
                        <a:rPr lang="en-US" altLang="zh-CN" sz="900" b="0" i="0" kern="1200" dirty="0" smtClean="0">
                          <a:solidFill>
                            <a:schemeClr val="dk1"/>
                          </a:solidFill>
                          <a:latin typeface="+mn-lt"/>
                          <a:ea typeface="+mn-ea"/>
                          <a:cs typeface="+mn-cs"/>
                        </a:rPr>
                        <a:t>30</a:t>
                      </a:r>
                      <a:r>
                        <a:rPr lang="zh-CN" altLang="en-US" sz="900" b="0" i="0" kern="1200" dirty="0" smtClean="0">
                          <a:solidFill>
                            <a:schemeClr val="dk1"/>
                          </a:solidFill>
                          <a:latin typeface="+mn-lt"/>
                          <a:ea typeface="+mn-ea"/>
                          <a:cs typeface="+mn-cs"/>
                        </a:rPr>
                        <a:t>倍以下的罚款。</a:t>
                      </a:r>
                      <a:endParaRPr lang="zh-CN" altLang="en-US" sz="900" b="0" i="0" kern="1200" dirty="0" smtClean="0">
                        <a:solidFill>
                          <a:schemeClr val="dk1"/>
                        </a:solidFill>
                        <a:latin typeface="+mn-lt"/>
                        <a:ea typeface="+mn-ea"/>
                        <a:cs typeface="+mn-cs"/>
                      </a:endParaRPr>
                    </a:p>
                    <a:p>
                      <a:pPr latinLnBrk="1"/>
                      <a:r>
                        <a:rPr lang="zh-CN" altLang="en-US" sz="900" b="0" i="0" kern="1200" dirty="0" smtClean="0">
                          <a:solidFill>
                            <a:schemeClr val="dk1"/>
                          </a:solidFill>
                          <a:latin typeface="+mn-lt"/>
                          <a:ea typeface="+mn-ea"/>
                          <a:cs typeface="+mn-cs"/>
                        </a:rPr>
                        <a:t>伪造印花税票的，由税务机关提请司法机关依法追究刑事责任。</a:t>
                      </a:r>
                      <a:endParaRPr lang="zh-CN" altLang="en-US" sz="900" b="0" i="0" kern="1200" dirty="0" smtClean="0">
                        <a:solidFill>
                          <a:schemeClr val="dk1"/>
                        </a:solidFill>
                        <a:latin typeface="+mn-lt"/>
                        <a:ea typeface="+mn-ea"/>
                        <a:cs typeface="+mn-cs"/>
                      </a:endParaRPr>
                    </a:p>
                    <a:p>
                      <a:endParaRPr lang="zh-CN" altLang="en-US" dirty="0"/>
                    </a:p>
                  </a:txBody>
                  <a:tcPr/>
                </a:tc>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42910" y="214296"/>
            <a:ext cx="7772400" cy="696512"/>
          </a:xfrm>
        </p:spPr>
        <p:txBody>
          <a:bodyPr/>
          <a:lstStyle/>
          <a:p>
            <a:r>
              <a:rPr lang="en-US" altLang="zh-CN" sz="2800" dirty="0" smtClean="0">
                <a:solidFill>
                  <a:srgbClr val="0085C8"/>
                </a:solidFill>
                <a:latin typeface="微软雅黑" panose="020B0503020204020204" pitchFamily="34" charset="-122"/>
                <a:ea typeface="微软雅黑" panose="020B0503020204020204" pitchFamily="34" charset="-122"/>
              </a:rPr>
              <a:t>02.</a:t>
            </a:r>
            <a:r>
              <a:rPr lang="zh-CN" altLang="en-US" sz="2800" dirty="0" smtClean="0">
                <a:solidFill>
                  <a:srgbClr val="0085C8"/>
                </a:solidFill>
                <a:latin typeface="微软雅黑" panose="020B0503020204020204" pitchFamily="34" charset="-122"/>
                <a:ea typeface="微软雅黑" panose="020B0503020204020204" pitchFamily="34" charset="-122"/>
              </a:rPr>
              <a:t>取消尾数规定，按实际计算额纳税</a:t>
            </a:r>
            <a:endParaRPr lang="zh-CN" altLang="en-US" sz="2800" dirty="0" smtClean="0">
              <a:solidFill>
                <a:srgbClr val="0085C8"/>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214414" y="1428742"/>
          <a:ext cx="6096000" cy="2237426"/>
        </p:xfrm>
        <a:graphic>
          <a:graphicData uri="http://schemas.openxmlformats.org/drawingml/2006/table">
            <a:tbl>
              <a:tblPr firstRow="1" bandRow="1">
                <a:tableStyleId>{5C22544A-7EE6-4342-B048-85BDC9FD1C3A}</a:tableStyleId>
              </a:tblPr>
              <a:tblGrid>
                <a:gridCol w="3048000"/>
                <a:gridCol w="3048000"/>
              </a:tblGrid>
              <a:tr h="500066">
                <a:tc>
                  <a:txBody>
                    <a:bodyPr/>
                    <a:lstStyle/>
                    <a:p>
                      <a:pPr algn="ctr"/>
                      <a:r>
                        <a:rPr lang="zh-CN" altLang="en-US" dirty="0" smtClean="0"/>
                        <a:t>印花税法</a:t>
                      </a:r>
                      <a:endParaRPr lang="zh-CN" altLang="en-US" dirty="0"/>
                    </a:p>
                  </a:txBody>
                  <a:tcPr/>
                </a:tc>
                <a:tc>
                  <a:txBody>
                    <a:bodyPr/>
                    <a:lstStyle/>
                    <a:p>
                      <a:pPr algn="ctr"/>
                      <a:r>
                        <a:rPr lang="zh-CN" altLang="en-US" dirty="0" smtClean="0"/>
                        <a:t>印花税暂行条例</a:t>
                      </a:r>
                      <a:endParaRPr lang="zh-CN" altLang="en-US" dirty="0"/>
                    </a:p>
                  </a:txBody>
                  <a:tcPr/>
                </a:tc>
              </a:tr>
              <a:tr h="785818">
                <a:tc>
                  <a:txBody>
                    <a:bodyPr/>
                    <a:lstStyle/>
                    <a:p>
                      <a:pPr algn="ctr"/>
                      <a:endParaRPr lang="en-US" altLang="zh-CN" dirty="0" smtClean="0"/>
                    </a:p>
                    <a:p>
                      <a:pPr algn="ctr"/>
                      <a:endParaRPr lang="en-US" altLang="zh-CN" dirty="0" smtClean="0"/>
                    </a:p>
                    <a:p>
                      <a:pPr algn="ctr"/>
                      <a:r>
                        <a:rPr lang="zh-CN" altLang="en-US" dirty="0" smtClean="0"/>
                        <a:t>取消了尾数规定</a:t>
                      </a:r>
                      <a:endParaRPr lang="zh-CN" altLang="en-US" dirty="0"/>
                    </a:p>
                  </a:txBody>
                  <a:tcPr/>
                </a:tc>
                <a:tc>
                  <a:txBody>
                    <a:bodyPr/>
                    <a:lstStyle/>
                    <a:p>
                      <a:pPr algn="ctr"/>
                      <a:r>
                        <a:rPr lang="zh-CN" altLang="en-US" sz="1800" b="0" i="0" kern="1200" dirty="0" smtClean="0">
                          <a:solidFill>
                            <a:schemeClr val="dk1"/>
                          </a:solidFill>
                          <a:latin typeface="+mn-lt"/>
                          <a:ea typeface="+mn-ea"/>
                          <a:cs typeface="+mn-cs"/>
                        </a:rPr>
                        <a:t>第三条规定∶应纳税额不足一角的，免纳印花税。应纳税额在一角以上的，其税额尾数不满五分的不计，满五分的按一角计算缴纳。新的</a:t>
                      </a:r>
                      <a:r>
                        <a:rPr lang="en-US" altLang="zh-CN" sz="1800" b="0" i="0" kern="1200" dirty="0" smtClean="0">
                          <a:solidFill>
                            <a:schemeClr val="dk1"/>
                          </a:solidFill>
                          <a:latin typeface="+mn-lt"/>
                          <a:ea typeface="+mn-ea"/>
                          <a:cs typeface="+mn-cs"/>
                        </a:rPr>
                        <a:t>《</a:t>
                      </a:r>
                      <a:r>
                        <a:rPr lang="zh-CN" altLang="en-US" sz="1800" b="0" i="0" kern="1200" dirty="0" smtClean="0">
                          <a:solidFill>
                            <a:schemeClr val="dk1"/>
                          </a:solidFill>
                          <a:latin typeface="+mn-lt"/>
                          <a:ea typeface="+mn-ea"/>
                          <a:cs typeface="+mn-cs"/>
                        </a:rPr>
                        <a:t>印花税法</a:t>
                      </a:r>
                      <a:r>
                        <a:rPr lang="en-US" altLang="zh-CN" sz="1800" b="0" i="0" kern="1200" dirty="0" smtClean="0">
                          <a:solidFill>
                            <a:schemeClr val="dk1"/>
                          </a:solidFill>
                          <a:latin typeface="+mn-lt"/>
                          <a:ea typeface="+mn-ea"/>
                          <a:cs typeface="+mn-cs"/>
                        </a:rPr>
                        <a:t>》</a:t>
                      </a:r>
                      <a:r>
                        <a:rPr lang="zh-CN" altLang="en-US" sz="1800" b="0" i="0" kern="1200" dirty="0" smtClean="0">
                          <a:solidFill>
                            <a:schemeClr val="dk1"/>
                          </a:solidFill>
                          <a:latin typeface="+mn-lt"/>
                          <a:ea typeface="+mn-ea"/>
                          <a:cs typeface="+mn-cs"/>
                        </a:rPr>
                        <a:t>取消了该规定。</a:t>
                      </a:r>
                      <a:endParaRPr lang="zh-CN" altLang="en-US" dirty="0"/>
                    </a:p>
                  </a:txBody>
                  <a:tcPr/>
                </a:tc>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F:\深圳国税\直属局\纳税人学堂\导图\ppt\ppt2.jpg"/>
          <p:cNvPicPr>
            <a:picLocks noChangeAspect="1"/>
          </p:cNvPicPr>
          <p:nvPr/>
        </p:nvPicPr>
        <p:blipFill>
          <a:blip r:embed="rId1"/>
          <a:stretch>
            <a:fillRect/>
          </a:stretch>
        </p:blipFill>
        <p:spPr>
          <a:xfrm>
            <a:off x="0" y="0"/>
            <a:ext cx="9148762" cy="5143500"/>
          </a:xfrm>
          <a:prstGeom prst="rect">
            <a:avLst/>
          </a:prstGeom>
          <a:noFill/>
          <a:ln w="9525">
            <a:noFill/>
          </a:ln>
        </p:spPr>
      </p:pic>
      <p:sp>
        <p:nvSpPr>
          <p:cNvPr id="9222" name="文本框 12"/>
          <p:cNvSpPr txBox="1"/>
          <p:nvPr/>
        </p:nvSpPr>
        <p:spPr>
          <a:xfrm>
            <a:off x="468313" y="150813"/>
            <a:ext cx="4576894" cy="1015663"/>
          </a:xfrm>
          <a:prstGeom prst="rect">
            <a:avLst/>
          </a:prstGeom>
          <a:noFill/>
          <a:ln w="9525">
            <a:noFill/>
          </a:ln>
        </p:spPr>
        <p:txBody>
          <a:bodyPr wrap="none" anchor="t" anchorCtr="0">
            <a:spAutoFit/>
          </a:bodyPr>
          <a:lstStyle/>
          <a:p>
            <a:endParaRPr lang="en-US" altLang="zh-CN" sz="3000" dirty="0" smtClean="0">
              <a:solidFill>
                <a:srgbClr val="0085C8"/>
              </a:solidFill>
              <a:latin typeface="微软雅黑" panose="020B0503020204020204" pitchFamily="34" charset="-122"/>
              <a:ea typeface="微软雅黑" panose="020B0503020204020204" pitchFamily="34" charset="-122"/>
            </a:endParaRPr>
          </a:p>
          <a:p>
            <a:r>
              <a:rPr lang="en-US" altLang="zh-CN" sz="3000" dirty="0" smtClean="0">
                <a:solidFill>
                  <a:srgbClr val="0085C8"/>
                </a:solidFill>
                <a:latin typeface="微软雅黑" panose="020B0503020204020204" pitchFamily="34" charset="-122"/>
                <a:ea typeface="微软雅黑" panose="020B0503020204020204" pitchFamily="34" charset="-122"/>
              </a:rPr>
              <a:t>03.</a:t>
            </a:r>
            <a:r>
              <a:rPr lang="zh-CN" altLang="en-US" sz="3000" dirty="0" smtClean="0">
                <a:solidFill>
                  <a:srgbClr val="0085C8"/>
                </a:solidFill>
                <a:latin typeface="微软雅黑" panose="020B0503020204020204" pitchFamily="34" charset="-122"/>
                <a:ea typeface="微软雅黑" panose="020B0503020204020204" pitchFamily="34" charset="-122"/>
              </a:rPr>
              <a:t>明确了纳税期限、地点</a:t>
            </a:r>
            <a:endParaRPr lang="zh-CN" altLang="en-US" sz="3000" dirty="0">
              <a:solidFill>
                <a:srgbClr val="0085C8"/>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714348" y="1571618"/>
            <a:ext cx="6786610" cy="2031325"/>
          </a:xfrm>
          <a:prstGeom prst="rect">
            <a:avLst/>
          </a:prstGeom>
          <a:noFill/>
        </p:spPr>
        <p:txBody>
          <a:bodyPr wrap="square" rtlCol="0">
            <a:spAutoFit/>
          </a:bodyPr>
          <a:lstStyle/>
          <a:p>
            <a:r>
              <a:rPr lang="zh-CN" altLang="en-US" sz="1400" dirty="0" smtClean="0"/>
              <a:t>       印花税</a:t>
            </a:r>
            <a:r>
              <a:rPr lang="zh-CN" altLang="en-US" sz="1400" dirty="0" smtClean="0"/>
              <a:t>的纳税义务发生时间为</a:t>
            </a:r>
            <a:r>
              <a:rPr lang="zh-CN" altLang="en-US" sz="1400" b="1" dirty="0" smtClean="0"/>
              <a:t>纳税人书立应税凭证或者完成证券交易的当日</a:t>
            </a:r>
            <a:r>
              <a:rPr lang="zh-CN" altLang="en-US" sz="1400" dirty="0" smtClean="0"/>
              <a:t>。证券交易印花税扣缴义务发生时间为</a:t>
            </a:r>
            <a:r>
              <a:rPr lang="zh-CN" altLang="en-US" sz="1400" b="1" dirty="0" smtClean="0"/>
              <a:t>证券交易完成的当日</a:t>
            </a:r>
            <a:r>
              <a:rPr lang="zh-CN" altLang="en-US" sz="1400" dirty="0" smtClean="0"/>
              <a:t>。</a:t>
            </a:r>
            <a:endParaRPr lang="zh-CN" altLang="en-US" sz="1400" dirty="0" smtClean="0"/>
          </a:p>
          <a:p>
            <a:r>
              <a:rPr lang="zh-CN" altLang="en-US" sz="1400" dirty="0" smtClean="0"/>
              <a:t>       印花税按</a:t>
            </a:r>
            <a:r>
              <a:rPr lang="zh-CN" altLang="en-US" sz="1400" b="1" dirty="0" smtClean="0"/>
              <a:t>季、按年或者按次</a:t>
            </a:r>
            <a:r>
              <a:rPr lang="zh-CN" altLang="en-US" sz="1400" dirty="0" smtClean="0"/>
              <a:t>计征。实行按季、按年计征的，纳税人应当自</a:t>
            </a:r>
            <a:r>
              <a:rPr lang="zh-CN" altLang="en-US" sz="1400" b="1" dirty="0" smtClean="0"/>
              <a:t>季度、年度终了之日起十五日内</a:t>
            </a:r>
            <a:r>
              <a:rPr lang="zh-CN" altLang="en-US" sz="1400" dirty="0" smtClean="0"/>
              <a:t>申报缴纳税款；实行按次计征的，纳税人应当自纳税义务发生</a:t>
            </a:r>
            <a:r>
              <a:rPr lang="zh-CN" altLang="en-US" sz="1400" b="1" dirty="0" smtClean="0"/>
              <a:t>之日起十五日内</a:t>
            </a:r>
            <a:r>
              <a:rPr lang="zh-CN" altLang="en-US" sz="1400" dirty="0" smtClean="0"/>
              <a:t>申报缴纳税款。证券交易印花税按</a:t>
            </a:r>
            <a:r>
              <a:rPr lang="zh-CN" altLang="en-US" sz="1400" b="1" dirty="0" smtClean="0"/>
              <a:t>周</a:t>
            </a:r>
            <a:r>
              <a:rPr lang="zh-CN" altLang="en-US" sz="1400" dirty="0" smtClean="0"/>
              <a:t>解缴。证券交易印花税扣缴义务人应当自</a:t>
            </a:r>
            <a:r>
              <a:rPr lang="zh-CN" altLang="en-US" sz="1400" b="1" dirty="0" smtClean="0"/>
              <a:t>每周终了之日起五日内</a:t>
            </a:r>
            <a:r>
              <a:rPr lang="zh-CN" altLang="en-US" sz="1400" dirty="0" smtClean="0"/>
              <a:t>申报解缴税款以及银行结算的利息。</a:t>
            </a:r>
            <a:endParaRPr lang="zh-CN" altLang="en-US" sz="1400" dirty="0" smtClean="0"/>
          </a:p>
          <a:p>
            <a:r>
              <a:rPr lang="zh-CN" altLang="en-US" sz="1400" dirty="0" smtClean="0"/>
              <a:t>       单位纳税人：应当向其</a:t>
            </a:r>
            <a:r>
              <a:rPr lang="zh-CN" altLang="en-US" sz="1400" b="1" dirty="0" smtClean="0"/>
              <a:t>机构所在地</a:t>
            </a:r>
            <a:r>
              <a:rPr lang="zh-CN" altLang="en-US" sz="1400" dirty="0" smtClean="0"/>
              <a:t>的主管税务机关申报缴纳印花税</a:t>
            </a:r>
            <a:r>
              <a:rPr lang="en-US" altLang="zh-CN" sz="1400" dirty="0" smtClean="0"/>
              <a:t>;</a:t>
            </a:r>
            <a:r>
              <a:rPr lang="zh-CN" altLang="en-US" sz="1400" dirty="0" smtClean="0"/>
              <a:t>个人纳税人：应当向</a:t>
            </a:r>
            <a:r>
              <a:rPr lang="zh-CN" altLang="en-US" sz="1400" b="1" dirty="0" smtClean="0"/>
              <a:t>应税凭证书立地或者纳税人居住地</a:t>
            </a:r>
            <a:r>
              <a:rPr lang="zh-CN" altLang="en-US" sz="1400" dirty="0" smtClean="0"/>
              <a:t>的主管税务机关申报缴纳印花税</a:t>
            </a:r>
            <a:r>
              <a:rPr lang="en-US" altLang="zh-CN" sz="1400" dirty="0" smtClean="0"/>
              <a:t>;</a:t>
            </a:r>
            <a:r>
              <a:rPr lang="zh-CN" altLang="en-US" sz="1400" dirty="0" smtClean="0"/>
              <a:t>不动产产权转移：纳税人应当向</a:t>
            </a:r>
            <a:r>
              <a:rPr lang="zh-CN" altLang="en-US" sz="1400" b="1" dirty="0" smtClean="0"/>
              <a:t>不动产所在地</a:t>
            </a:r>
            <a:r>
              <a:rPr lang="zh-CN" altLang="en-US" sz="1400" dirty="0" smtClean="0"/>
              <a:t>的主管税务机关申报缴纳印花税</a:t>
            </a:r>
            <a:r>
              <a:rPr lang="zh-CN" altLang="en-US" sz="1400" dirty="0" smtClean="0"/>
              <a:t>。</a:t>
            </a:r>
            <a:endParaRPr lang="en-US" altLang="zh-CN" sz="1400" dirty="0" smtClean="0"/>
          </a:p>
        </p:txBody>
      </p:sp>
    </p:spTree>
  </p:cSld>
  <p:clrMapOvr>
    <a:masterClrMapping/>
  </p:clrMapOvr>
  <p:transition advClick="0" advTm="5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F:\深圳国税\直属局\纳税人学堂\导图\ppt\ppt2.jpg"/>
          <p:cNvPicPr>
            <a:picLocks noChangeAspect="1"/>
          </p:cNvPicPr>
          <p:nvPr/>
        </p:nvPicPr>
        <p:blipFill>
          <a:blip r:embed="rId1"/>
          <a:stretch>
            <a:fillRect/>
          </a:stretch>
        </p:blipFill>
        <p:spPr>
          <a:xfrm>
            <a:off x="0" y="0"/>
            <a:ext cx="9148762" cy="5143500"/>
          </a:xfrm>
          <a:prstGeom prst="rect">
            <a:avLst/>
          </a:prstGeom>
          <a:noFill/>
          <a:ln w="9525">
            <a:noFill/>
          </a:ln>
        </p:spPr>
      </p:pic>
      <p:pic>
        <p:nvPicPr>
          <p:cNvPr id="9221" name="图片 6"/>
          <p:cNvPicPr>
            <a:picLocks noChangeAspect="1"/>
          </p:cNvPicPr>
          <p:nvPr/>
        </p:nvPicPr>
        <p:blipFill>
          <a:blip r:embed="rId2"/>
          <a:stretch>
            <a:fillRect/>
          </a:stretch>
        </p:blipFill>
        <p:spPr>
          <a:xfrm>
            <a:off x="357188" y="876300"/>
            <a:ext cx="1785937" cy="2120900"/>
          </a:xfrm>
          <a:prstGeom prst="rect">
            <a:avLst/>
          </a:prstGeom>
          <a:noFill/>
          <a:ln w="9525">
            <a:noFill/>
          </a:ln>
        </p:spPr>
      </p:pic>
      <p:sp>
        <p:nvSpPr>
          <p:cNvPr id="9222" name="文本框 12"/>
          <p:cNvSpPr txBox="1"/>
          <p:nvPr/>
        </p:nvSpPr>
        <p:spPr>
          <a:xfrm>
            <a:off x="468313" y="150813"/>
            <a:ext cx="3329758" cy="553998"/>
          </a:xfrm>
          <a:prstGeom prst="rect">
            <a:avLst/>
          </a:prstGeom>
          <a:noFill/>
          <a:ln w="9525">
            <a:noFill/>
          </a:ln>
        </p:spPr>
        <p:txBody>
          <a:bodyPr wrap="none" anchor="t" anchorCtr="0">
            <a:spAutoFit/>
          </a:bodyPr>
          <a:lstStyle/>
          <a:p>
            <a:pPr algn="l"/>
            <a:r>
              <a:rPr lang="en-US" altLang="zh-CN" sz="3000" dirty="0" smtClean="0">
                <a:solidFill>
                  <a:srgbClr val="0085C8"/>
                </a:solidFill>
                <a:latin typeface="微软雅黑" panose="020B0503020204020204" pitchFamily="34" charset="-122"/>
                <a:ea typeface="微软雅黑" panose="020B0503020204020204" pitchFamily="34" charset="-122"/>
              </a:rPr>
              <a:t>04</a:t>
            </a:r>
            <a:r>
              <a:rPr lang="zh-CN" altLang="en-US" sz="3000" dirty="0" smtClean="0">
                <a:solidFill>
                  <a:srgbClr val="0085C8"/>
                </a:solidFill>
                <a:latin typeface="微软雅黑" panose="020B0503020204020204" pitchFamily="34" charset="-122"/>
                <a:ea typeface="微软雅黑" panose="020B0503020204020204" pitchFamily="34" charset="-122"/>
              </a:rPr>
              <a:t>、</a:t>
            </a:r>
            <a:r>
              <a:rPr lang="zh-CN" altLang="en-US" sz="3000" dirty="0">
                <a:solidFill>
                  <a:srgbClr val="0085C8"/>
                </a:solidFill>
                <a:latin typeface="微软雅黑" panose="020B0503020204020204" pitchFamily="34" charset="-122"/>
                <a:ea typeface="微软雅黑" panose="020B0503020204020204" pitchFamily="34" charset="-122"/>
              </a:rPr>
              <a:t>常见</a:t>
            </a:r>
            <a:r>
              <a:rPr lang="zh-CN" altLang="en-US" sz="3000" dirty="0" smtClean="0">
                <a:solidFill>
                  <a:srgbClr val="0085C8"/>
                </a:solidFill>
                <a:latin typeface="微软雅黑" panose="020B0503020204020204" pitchFamily="34" charset="-122"/>
                <a:ea typeface="微软雅黑" panose="020B0503020204020204" pitchFamily="34" charset="-122"/>
              </a:rPr>
              <a:t>问题解读</a:t>
            </a:r>
            <a:endParaRPr lang="zh-CN" altLang="en-US" sz="3000" dirty="0">
              <a:solidFill>
                <a:srgbClr val="0085C8"/>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50825" y="788988"/>
            <a:ext cx="8497888" cy="0"/>
          </a:xfrm>
          <a:prstGeom prst="line">
            <a:avLst/>
          </a:prstGeom>
          <a:ln w="28575">
            <a:solidFill>
              <a:srgbClr val="0093DD"/>
            </a:solidFill>
          </a:ln>
        </p:spPr>
        <p:style>
          <a:lnRef idx="1">
            <a:schemeClr val="accent5"/>
          </a:lnRef>
          <a:fillRef idx="0">
            <a:schemeClr val="accent5"/>
          </a:fillRef>
          <a:effectRef idx="0">
            <a:schemeClr val="accent5"/>
          </a:effectRef>
          <a:fontRef idx="minor">
            <a:schemeClr val="tx1"/>
          </a:fontRef>
        </p:style>
      </p:cxnSp>
      <p:cxnSp>
        <p:nvCxnSpPr>
          <p:cNvPr id="10" name="直接连接符 9"/>
          <p:cNvCxnSpPr/>
          <p:nvPr/>
        </p:nvCxnSpPr>
        <p:spPr>
          <a:xfrm flipV="1">
            <a:off x="250825" y="727075"/>
            <a:ext cx="8497888" cy="7938"/>
          </a:xfrm>
          <a:prstGeom prst="line">
            <a:avLst/>
          </a:prstGeom>
          <a:ln w="9525">
            <a:solidFill>
              <a:srgbClr val="0093DD"/>
            </a:solidFill>
          </a:ln>
        </p:spPr>
        <p:style>
          <a:lnRef idx="1">
            <a:schemeClr val="accent5"/>
          </a:lnRef>
          <a:fillRef idx="0">
            <a:schemeClr val="accent5"/>
          </a:fillRef>
          <a:effectRef idx="0">
            <a:schemeClr val="accent5"/>
          </a:effectRef>
          <a:fontRef idx="minor">
            <a:schemeClr val="tx1"/>
          </a:fontRef>
        </p:style>
      </p:cxnSp>
      <p:sp>
        <p:nvSpPr>
          <p:cNvPr id="60" name="文本框 69"/>
          <p:cNvSpPr txBox="1"/>
          <p:nvPr/>
        </p:nvSpPr>
        <p:spPr>
          <a:xfrm>
            <a:off x="2500298" y="785800"/>
            <a:ext cx="6245860" cy="1785104"/>
          </a:xfrm>
          <a:prstGeom prst="rect">
            <a:avLst/>
          </a:prstGeom>
          <a:noFill/>
        </p:spPr>
        <p:txBody>
          <a:bodyPr wrap="square" rtlCol="0">
            <a:spAutoFit/>
          </a:bodyPr>
          <a:lstStyle/>
          <a:p>
            <a:pPr>
              <a:spcBef>
                <a:spcPts val="600"/>
              </a:spcBef>
              <a:spcAft>
                <a:spcPts val="600"/>
              </a:spcAft>
            </a:pPr>
            <a:r>
              <a:rPr lang="zh-CN" sz="1800" b="1" dirty="0">
                <a:latin typeface="微软雅黑" panose="020B0503020204020204" pitchFamily="34" charset="-122"/>
                <a:ea typeface="微软雅黑" panose="020B0503020204020204" pitchFamily="34" charset="-122"/>
                <a:sym typeface="+mn-ea"/>
              </a:rPr>
              <a:t>　</a:t>
            </a:r>
            <a:r>
              <a:rPr lang="en-US" altLang="zh-CN" sz="1800" b="1" dirty="0" smtClean="0">
                <a:latin typeface="微软雅黑" panose="020B0503020204020204" pitchFamily="34" charset="-122"/>
                <a:ea typeface="微软雅黑" panose="020B0503020204020204" pitchFamily="34" charset="-122"/>
                <a:sym typeface="+mn-ea"/>
              </a:rPr>
              <a:t>   </a:t>
            </a:r>
            <a:r>
              <a:rPr lang="zh-CN" altLang="en-US" dirty="0" smtClean="0"/>
              <a:t>同一应税凭证载有两个以上税目事项并分别列明金额的，按照各自适用的税目税率分别计算应纳税额</a:t>
            </a:r>
            <a:r>
              <a:rPr lang="en-US" altLang="zh-CN" dirty="0" smtClean="0"/>
              <a:t>;</a:t>
            </a:r>
            <a:r>
              <a:rPr lang="zh-CN" altLang="en-US" dirty="0" smtClean="0"/>
              <a:t>未分别列明金额的，从高适用税率</a:t>
            </a:r>
            <a:endParaRPr lang="en-US" altLang="zh-CN" dirty="0" smtClean="0"/>
          </a:p>
          <a:p>
            <a:pPr>
              <a:spcBef>
                <a:spcPts val="600"/>
              </a:spcBef>
              <a:spcAft>
                <a:spcPts val="600"/>
              </a:spcAft>
            </a:pPr>
            <a:endParaRPr lang="en-US" altLang="zh-CN" sz="1800" b="1" dirty="0" smtClean="0">
              <a:latin typeface="微软雅黑" panose="020B0503020204020204" pitchFamily="34" charset="-122"/>
              <a:ea typeface="微软雅黑" panose="020B0503020204020204" pitchFamily="34" charset="-122"/>
              <a:sym typeface="+mn-ea"/>
            </a:endParaRPr>
          </a:p>
          <a:p>
            <a:pPr>
              <a:spcBef>
                <a:spcPts val="600"/>
              </a:spcBef>
              <a:spcAft>
                <a:spcPts val="600"/>
              </a:spcAft>
            </a:pPr>
            <a:r>
              <a:rPr lang="zh-CN" sz="1800" b="1" dirty="0">
                <a:latin typeface="微软雅黑" panose="020B0503020204020204" pitchFamily="34" charset="-122"/>
                <a:ea typeface="微软雅黑" panose="020B0503020204020204" pitchFamily="34" charset="-122"/>
                <a:sym typeface="+mn-ea"/>
              </a:rPr>
              <a:t>　</a:t>
            </a:r>
            <a:endParaRPr lang="zh-CN" sz="1800" b="1" dirty="0">
              <a:latin typeface="微软雅黑" panose="020B0503020204020204" pitchFamily="34" charset="-122"/>
              <a:ea typeface="微软雅黑" panose="020B0503020204020204" pitchFamily="34" charset="-122"/>
              <a:sym typeface="+mn-ea"/>
            </a:endParaRPr>
          </a:p>
        </p:txBody>
      </p:sp>
      <p:sp>
        <p:nvSpPr>
          <p:cNvPr id="2" name="文本框 69"/>
          <p:cNvSpPr txBox="1"/>
          <p:nvPr/>
        </p:nvSpPr>
        <p:spPr>
          <a:xfrm>
            <a:off x="2503170" y="3075940"/>
            <a:ext cx="6245860" cy="398780"/>
          </a:xfrm>
          <a:prstGeom prst="rect">
            <a:avLst/>
          </a:prstGeom>
          <a:noFill/>
        </p:spPr>
        <p:txBody>
          <a:bodyPr wrap="square" rtlCol="0">
            <a:spAutoFit/>
          </a:bodyPr>
          <a:lstStyle/>
          <a:p>
            <a:pPr>
              <a:spcBef>
                <a:spcPts val="600"/>
              </a:spcBef>
              <a:spcAft>
                <a:spcPts val="600"/>
              </a:spcAft>
            </a:pPr>
            <a:endParaRPr sz="2000" b="1" dirty="0">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2643174" y="1643056"/>
            <a:ext cx="5929338" cy="2800767"/>
          </a:xfrm>
          <a:prstGeom prst="rect">
            <a:avLst/>
          </a:prstGeom>
        </p:spPr>
        <p:txBody>
          <a:bodyPr wrap="square">
            <a:spAutoFit/>
          </a:bodyPr>
          <a:lstStyle/>
          <a:p>
            <a:r>
              <a:rPr lang="zh-CN" altLang="en-US" sz="1000" dirty="0" smtClean="0">
                <a:solidFill>
                  <a:srgbClr val="FF0000"/>
                </a:solidFill>
              </a:rPr>
              <a:t>          </a:t>
            </a:r>
            <a:r>
              <a:rPr lang="zh-CN" altLang="en-US" sz="1600" dirty="0" smtClean="0">
                <a:solidFill>
                  <a:srgbClr val="FF0000"/>
                </a:solidFill>
              </a:rPr>
              <a:t>甲公司与乙公司签订货物买卖仓储合同，合同内容包括：</a:t>
            </a:r>
            <a:r>
              <a:rPr lang="en-US" altLang="zh-CN" sz="1600" dirty="0" smtClean="0">
                <a:solidFill>
                  <a:srgbClr val="FF0000"/>
                </a:solidFill>
              </a:rPr>
              <a:t>1.</a:t>
            </a:r>
            <a:r>
              <a:rPr lang="zh-CN" altLang="en-US" sz="1600" dirty="0" smtClean="0">
                <a:solidFill>
                  <a:srgbClr val="FF0000"/>
                </a:solidFill>
              </a:rPr>
              <a:t>甲公司将货物销售给乙公司，货物买卖总价款</a:t>
            </a:r>
            <a:r>
              <a:rPr lang="en-US" altLang="zh-CN" sz="1600" dirty="0" smtClean="0">
                <a:solidFill>
                  <a:srgbClr val="FF0000"/>
                </a:solidFill>
              </a:rPr>
              <a:t>113</a:t>
            </a:r>
            <a:r>
              <a:rPr lang="zh-CN" altLang="en-US" sz="1600" dirty="0" smtClean="0">
                <a:solidFill>
                  <a:srgbClr val="FF0000"/>
                </a:solidFill>
              </a:rPr>
              <a:t>万元，并注明不含税金额</a:t>
            </a:r>
            <a:r>
              <a:rPr lang="en-US" altLang="zh-CN" sz="1600" dirty="0" smtClean="0">
                <a:solidFill>
                  <a:srgbClr val="FF0000"/>
                </a:solidFill>
              </a:rPr>
              <a:t>100</a:t>
            </a:r>
            <a:r>
              <a:rPr lang="zh-CN" altLang="en-US" sz="1600" dirty="0" smtClean="0">
                <a:solidFill>
                  <a:srgbClr val="FF0000"/>
                </a:solidFill>
              </a:rPr>
              <a:t>万元，增值税</a:t>
            </a:r>
            <a:r>
              <a:rPr lang="en-US" altLang="zh-CN" sz="1600" dirty="0" smtClean="0">
                <a:solidFill>
                  <a:srgbClr val="FF0000"/>
                </a:solidFill>
              </a:rPr>
              <a:t>13</a:t>
            </a:r>
            <a:r>
              <a:rPr lang="zh-CN" altLang="en-US" sz="1600" dirty="0" smtClean="0">
                <a:solidFill>
                  <a:srgbClr val="FF0000"/>
                </a:solidFill>
              </a:rPr>
              <a:t>万元，则合同计税依据为</a:t>
            </a:r>
            <a:r>
              <a:rPr lang="en-US" altLang="zh-CN" sz="1600" dirty="0" smtClean="0">
                <a:solidFill>
                  <a:srgbClr val="FF0000"/>
                </a:solidFill>
              </a:rPr>
              <a:t>100</a:t>
            </a:r>
            <a:r>
              <a:rPr lang="zh-CN" altLang="en-US" sz="1600" dirty="0" smtClean="0">
                <a:solidFill>
                  <a:srgbClr val="FF0000"/>
                </a:solidFill>
              </a:rPr>
              <a:t>万元。甲公司和乙公司分别以</a:t>
            </a:r>
            <a:r>
              <a:rPr lang="en-US" altLang="zh-CN" sz="1600" dirty="0" smtClean="0">
                <a:solidFill>
                  <a:srgbClr val="FF0000"/>
                </a:solidFill>
              </a:rPr>
              <a:t>100</a:t>
            </a:r>
            <a:r>
              <a:rPr lang="zh-CN" altLang="en-US" sz="1600" dirty="0" smtClean="0">
                <a:solidFill>
                  <a:srgbClr val="FF0000"/>
                </a:solidFill>
              </a:rPr>
              <a:t>万元按买卖合同万分之三的税率计算缴纳印花税。</a:t>
            </a:r>
            <a:r>
              <a:rPr lang="en-US" altLang="zh-CN" sz="1600" dirty="0" smtClean="0">
                <a:solidFill>
                  <a:srgbClr val="FF0000"/>
                </a:solidFill>
              </a:rPr>
              <a:t>2.</a:t>
            </a:r>
            <a:r>
              <a:rPr lang="zh-CN" altLang="en-US" sz="1600" dirty="0" smtClean="0">
                <a:solidFill>
                  <a:srgbClr val="FF0000"/>
                </a:solidFill>
              </a:rPr>
              <a:t>货物仓储总费用</a:t>
            </a:r>
            <a:r>
              <a:rPr lang="en-US" altLang="zh-CN" sz="1600" dirty="0" smtClean="0">
                <a:solidFill>
                  <a:srgbClr val="FF0000"/>
                </a:solidFill>
              </a:rPr>
              <a:t>1.06</a:t>
            </a:r>
            <a:r>
              <a:rPr lang="zh-CN" altLang="en-US" sz="1600" dirty="0" smtClean="0">
                <a:solidFill>
                  <a:srgbClr val="FF0000"/>
                </a:solidFill>
              </a:rPr>
              <a:t>万元，并注明不含税金额</a:t>
            </a:r>
            <a:r>
              <a:rPr lang="en-US" altLang="zh-CN" sz="1600" dirty="0" smtClean="0">
                <a:solidFill>
                  <a:srgbClr val="FF0000"/>
                </a:solidFill>
              </a:rPr>
              <a:t>1</a:t>
            </a:r>
            <a:r>
              <a:rPr lang="zh-CN" altLang="en-US" sz="1600" dirty="0" smtClean="0">
                <a:solidFill>
                  <a:srgbClr val="FF0000"/>
                </a:solidFill>
              </a:rPr>
              <a:t>万元，增值税</a:t>
            </a:r>
            <a:r>
              <a:rPr lang="en-US" altLang="zh-CN" sz="1600" dirty="0" smtClean="0">
                <a:solidFill>
                  <a:srgbClr val="FF0000"/>
                </a:solidFill>
              </a:rPr>
              <a:t>0.06</a:t>
            </a:r>
            <a:r>
              <a:rPr lang="zh-CN" altLang="en-US" sz="1600" dirty="0" smtClean="0">
                <a:solidFill>
                  <a:srgbClr val="FF0000"/>
                </a:solidFill>
              </a:rPr>
              <a:t>万元，则合同计税依据为</a:t>
            </a:r>
            <a:r>
              <a:rPr lang="en-US" altLang="zh-CN" sz="1600" dirty="0" smtClean="0">
                <a:solidFill>
                  <a:srgbClr val="FF0000"/>
                </a:solidFill>
              </a:rPr>
              <a:t>1</a:t>
            </a:r>
            <a:r>
              <a:rPr lang="zh-CN" altLang="en-US" sz="1600" dirty="0" smtClean="0">
                <a:solidFill>
                  <a:srgbClr val="FF0000"/>
                </a:solidFill>
              </a:rPr>
              <a:t>万元。甲公司和乙公司分别以</a:t>
            </a:r>
            <a:r>
              <a:rPr lang="en-US" altLang="zh-CN" sz="1600" dirty="0" smtClean="0">
                <a:solidFill>
                  <a:srgbClr val="FF0000"/>
                </a:solidFill>
              </a:rPr>
              <a:t>1</a:t>
            </a:r>
            <a:r>
              <a:rPr lang="zh-CN" altLang="en-US" sz="1600" dirty="0" smtClean="0">
                <a:solidFill>
                  <a:srgbClr val="FF0000"/>
                </a:solidFill>
              </a:rPr>
              <a:t>万元按仓储合同千分之一的税率计算缴纳印花税。</a:t>
            </a:r>
            <a:endParaRPr lang="zh-CN" altLang="en-US" sz="1600" dirty="0" smtClean="0">
              <a:solidFill>
                <a:srgbClr val="FF0000"/>
              </a:solidFill>
            </a:endParaRPr>
          </a:p>
          <a:p>
            <a:r>
              <a:rPr lang="zh-CN" altLang="en-US" sz="1600" dirty="0" smtClean="0">
                <a:solidFill>
                  <a:srgbClr val="FF0000"/>
                </a:solidFill>
              </a:rPr>
              <a:t>      甲公司与乙公司签订货物买卖仓储合同，合同未分别注明货物买卖价款和仓储服务价款，只注明总价款</a:t>
            </a:r>
            <a:r>
              <a:rPr lang="en-US" altLang="zh-CN" sz="1600" dirty="0" smtClean="0">
                <a:solidFill>
                  <a:srgbClr val="FF0000"/>
                </a:solidFill>
              </a:rPr>
              <a:t>114.06</a:t>
            </a:r>
            <a:r>
              <a:rPr lang="zh-CN" altLang="en-US" sz="1600" dirty="0" smtClean="0">
                <a:solidFill>
                  <a:srgbClr val="FF0000"/>
                </a:solidFill>
              </a:rPr>
              <a:t>万元，则合同计税依据为</a:t>
            </a:r>
            <a:r>
              <a:rPr lang="en-US" altLang="zh-CN" sz="1600" dirty="0" smtClean="0">
                <a:solidFill>
                  <a:srgbClr val="FF0000"/>
                </a:solidFill>
              </a:rPr>
              <a:t>114.06</a:t>
            </a:r>
            <a:r>
              <a:rPr lang="zh-CN" altLang="en-US" sz="1600" dirty="0" smtClean="0">
                <a:solidFill>
                  <a:srgbClr val="FF0000"/>
                </a:solidFill>
              </a:rPr>
              <a:t>万元。甲公司和乙公司分别以</a:t>
            </a:r>
            <a:r>
              <a:rPr lang="en-US" altLang="zh-CN" sz="1600" dirty="0" smtClean="0">
                <a:solidFill>
                  <a:srgbClr val="FF0000"/>
                </a:solidFill>
              </a:rPr>
              <a:t>114.06</a:t>
            </a:r>
            <a:r>
              <a:rPr lang="zh-CN" altLang="en-US" sz="1600" dirty="0" smtClean="0">
                <a:solidFill>
                  <a:srgbClr val="FF0000"/>
                </a:solidFill>
              </a:rPr>
              <a:t>万元按仓储合同千分之一的税率计算缴纳印花税。</a:t>
            </a:r>
            <a:endParaRPr lang="zh-CN" altLang="en-US" sz="1600" dirty="0">
              <a:solidFill>
                <a:srgbClr val="FF0000"/>
              </a:solidFill>
            </a:endParaRPr>
          </a:p>
        </p:txBody>
      </p:sp>
    </p:spTree>
  </p:cSld>
  <p:clrMapOvr>
    <a:masterClrMapping/>
  </p:clrMapOvr>
  <p:transition advClick="0" advTm="500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F:\深圳国税\直属局\纳税人学堂\导图\ppt\ppt2.jpg"/>
          <p:cNvPicPr>
            <a:picLocks noChangeAspect="1"/>
          </p:cNvPicPr>
          <p:nvPr/>
        </p:nvPicPr>
        <p:blipFill>
          <a:blip r:embed="rId1"/>
          <a:stretch>
            <a:fillRect/>
          </a:stretch>
        </p:blipFill>
        <p:spPr>
          <a:xfrm>
            <a:off x="0" y="0"/>
            <a:ext cx="9148762" cy="5143500"/>
          </a:xfrm>
          <a:prstGeom prst="rect">
            <a:avLst/>
          </a:prstGeom>
          <a:noFill/>
          <a:ln w="9525">
            <a:noFill/>
          </a:ln>
        </p:spPr>
      </p:pic>
      <p:pic>
        <p:nvPicPr>
          <p:cNvPr id="9221" name="图片 6"/>
          <p:cNvPicPr>
            <a:picLocks noChangeAspect="1"/>
          </p:cNvPicPr>
          <p:nvPr/>
        </p:nvPicPr>
        <p:blipFill>
          <a:blip r:embed="rId2" cstate="print"/>
          <a:stretch>
            <a:fillRect/>
          </a:stretch>
        </p:blipFill>
        <p:spPr>
          <a:xfrm>
            <a:off x="357189" y="1071552"/>
            <a:ext cx="1621522" cy="1925648"/>
          </a:xfrm>
          <a:prstGeom prst="rect">
            <a:avLst/>
          </a:prstGeom>
          <a:noFill/>
          <a:ln w="9525">
            <a:noFill/>
          </a:ln>
        </p:spPr>
      </p:pic>
      <p:sp>
        <p:nvSpPr>
          <p:cNvPr id="9222" name="文本框 12"/>
          <p:cNvSpPr txBox="1"/>
          <p:nvPr/>
        </p:nvSpPr>
        <p:spPr>
          <a:xfrm>
            <a:off x="468313" y="150813"/>
            <a:ext cx="3329758" cy="553998"/>
          </a:xfrm>
          <a:prstGeom prst="rect">
            <a:avLst/>
          </a:prstGeom>
          <a:noFill/>
          <a:ln w="9525">
            <a:noFill/>
          </a:ln>
        </p:spPr>
        <p:txBody>
          <a:bodyPr wrap="none" anchor="t" anchorCtr="0">
            <a:spAutoFit/>
          </a:bodyPr>
          <a:lstStyle/>
          <a:p>
            <a:pPr algn="l"/>
            <a:r>
              <a:rPr lang="en-US" altLang="zh-CN" sz="3000" dirty="0" smtClean="0">
                <a:solidFill>
                  <a:srgbClr val="0085C8"/>
                </a:solidFill>
                <a:latin typeface="微软雅黑" panose="020B0503020204020204" pitchFamily="34" charset="-122"/>
                <a:ea typeface="微软雅黑" panose="020B0503020204020204" pitchFamily="34" charset="-122"/>
              </a:rPr>
              <a:t>05</a:t>
            </a:r>
            <a:r>
              <a:rPr lang="zh-CN" altLang="en-US" sz="3000" dirty="0" smtClean="0">
                <a:solidFill>
                  <a:srgbClr val="0085C8"/>
                </a:solidFill>
                <a:latin typeface="微软雅黑" panose="020B0503020204020204" pitchFamily="34" charset="-122"/>
                <a:ea typeface="微软雅黑" panose="020B0503020204020204" pitchFamily="34" charset="-122"/>
              </a:rPr>
              <a:t>、</a:t>
            </a:r>
            <a:r>
              <a:rPr lang="zh-CN" altLang="en-US" sz="3000" dirty="0" smtClean="0">
                <a:solidFill>
                  <a:srgbClr val="0085C8"/>
                </a:solidFill>
                <a:latin typeface="微软雅黑" panose="020B0503020204020204" pitchFamily="34" charset="-122"/>
                <a:ea typeface="微软雅黑" panose="020B0503020204020204" pitchFamily="34" charset="-122"/>
              </a:rPr>
              <a:t>常见</a:t>
            </a:r>
            <a:r>
              <a:rPr lang="zh-CN" altLang="en-US" sz="3000" dirty="0" smtClean="0">
                <a:solidFill>
                  <a:srgbClr val="0085C8"/>
                </a:solidFill>
                <a:latin typeface="微软雅黑" panose="020B0503020204020204" pitchFamily="34" charset="-122"/>
                <a:ea typeface="微软雅黑" panose="020B0503020204020204" pitchFamily="34" charset="-122"/>
              </a:rPr>
              <a:t>问题解读</a:t>
            </a:r>
            <a:endParaRPr lang="zh-CN" altLang="en-US" sz="3000" dirty="0">
              <a:solidFill>
                <a:srgbClr val="0085C8"/>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50825" y="788988"/>
            <a:ext cx="8497888" cy="0"/>
          </a:xfrm>
          <a:prstGeom prst="line">
            <a:avLst/>
          </a:prstGeom>
          <a:ln w="28575">
            <a:solidFill>
              <a:srgbClr val="0093DD"/>
            </a:solidFill>
          </a:ln>
        </p:spPr>
        <p:style>
          <a:lnRef idx="1">
            <a:schemeClr val="accent5"/>
          </a:lnRef>
          <a:fillRef idx="0">
            <a:schemeClr val="accent5"/>
          </a:fillRef>
          <a:effectRef idx="0">
            <a:schemeClr val="accent5"/>
          </a:effectRef>
          <a:fontRef idx="minor">
            <a:schemeClr val="tx1"/>
          </a:fontRef>
        </p:style>
      </p:cxnSp>
      <p:cxnSp>
        <p:nvCxnSpPr>
          <p:cNvPr id="10" name="直接连接符 9"/>
          <p:cNvCxnSpPr/>
          <p:nvPr/>
        </p:nvCxnSpPr>
        <p:spPr>
          <a:xfrm flipV="1">
            <a:off x="250825" y="727075"/>
            <a:ext cx="8497888" cy="7938"/>
          </a:xfrm>
          <a:prstGeom prst="line">
            <a:avLst/>
          </a:prstGeom>
          <a:ln w="9525">
            <a:solidFill>
              <a:srgbClr val="0093DD"/>
            </a:solidFill>
          </a:ln>
        </p:spPr>
        <p:style>
          <a:lnRef idx="1">
            <a:schemeClr val="accent5"/>
          </a:lnRef>
          <a:fillRef idx="0">
            <a:schemeClr val="accent5"/>
          </a:fillRef>
          <a:effectRef idx="0">
            <a:schemeClr val="accent5"/>
          </a:effectRef>
          <a:fontRef idx="minor">
            <a:schemeClr val="tx1"/>
          </a:fontRef>
        </p:style>
      </p:cxnSp>
      <p:sp>
        <p:nvSpPr>
          <p:cNvPr id="2" name="文本框 69"/>
          <p:cNvSpPr txBox="1"/>
          <p:nvPr/>
        </p:nvSpPr>
        <p:spPr>
          <a:xfrm>
            <a:off x="2503170" y="3075940"/>
            <a:ext cx="6245860" cy="398780"/>
          </a:xfrm>
          <a:prstGeom prst="rect">
            <a:avLst/>
          </a:prstGeom>
          <a:noFill/>
        </p:spPr>
        <p:txBody>
          <a:bodyPr wrap="square" rtlCol="0">
            <a:spAutoFit/>
          </a:bodyPr>
          <a:lstStyle/>
          <a:p>
            <a:pPr>
              <a:spcBef>
                <a:spcPts val="600"/>
              </a:spcBef>
              <a:spcAft>
                <a:spcPts val="600"/>
              </a:spcAft>
            </a:pPr>
            <a:endParaRPr sz="2000" b="1" dirty="0">
              <a:latin typeface="微软雅黑" panose="020B0503020204020204" pitchFamily="34" charset="-122"/>
              <a:ea typeface="微软雅黑" panose="020B0503020204020204" pitchFamily="34" charset="-122"/>
              <a:sym typeface="+mn-ea"/>
            </a:endParaRPr>
          </a:p>
        </p:txBody>
      </p:sp>
      <p:sp>
        <p:nvSpPr>
          <p:cNvPr id="12" name="TextBox 11"/>
          <p:cNvSpPr txBox="1"/>
          <p:nvPr/>
        </p:nvSpPr>
        <p:spPr>
          <a:xfrm>
            <a:off x="2000232" y="1000114"/>
            <a:ext cx="6929486" cy="3139321"/>
          </a:xfrm>
          <a:prstGeom prst="rect">
            <a:avLst/>
          </a:prstGeom>
          <a:noFill/>
        </p:spPr>
        <p:txBody>
          <a:bodyPr wrap="square" rtlCol="0">
            <a:spAutoFit/>
          </a:bodyPr>
          <a:lstStyle/>
          <a:p>
            <a:r>
              <a:rPr lang="zh-CN" altLang="en-US" dirty="0" smtClean="0"/>
              <a:t>       同一应税凭证由两方以上当事人书立的，按照各自涉及的金额分别计算应纳税额。 </a:t>
            </a:r>
            <a:endParaRPr lang="en-US" altLang="zh-CN" dirty="0" smtClean="0"/>
          </a:p>
          <a:p>
            <a:endParaRPr lang="en-US" altLang="zh-CN" dirty="0" smtClean="0"/>
          </a:p>
          <a:p>
            <a:r>
              <a:rPr lang="zh-CN" altLang="en-US" dirty="0" smtClean="0"/>
              <a:t>      </a:t>
            </a:r>
            <a:r>
              <a:rPr lang="zh-CN" altLang="en-US" dirty="0" smtClean="0">
                <a:solidFill>
                  <a:srgbClr val="FF0000"/>
                </a:solidFill>
              </a:rPr>
              <a:t>甲公司与乙公司、丙公司签订货物买卖运输合同，合同内容包括：</a:t>
            </a:r>
            <a:r>
              <a:rPr lang="en-US" altLang="zh-CN" dirty="0" smtClean="0">
                <a:solidFill>
                  <a:srgbClr val="FF0000"/>
                </a:solidFill>
              </a:rPr>
              <a:t>1.</a:t>
            </a:r>
            <a:r>
              <a:rPr lang="zh-CN" altLang="en-US" dirty="0" smtClean="0">
                <a:solidFill>
                  <a:srgbClr val="FF0000"/>
                </a:solidFill>
              </a:rPr>
              <a:t>甲公司将货物销售给乙公司，货物买卖总价款</a:t>
            </a:r>
            <a:r>
              <a:rPr lang="en-US" altLang="zh-CN" dirty="0" smtClean="0">
                <a:solidFill>
                  <a:srgbClr val="FF0000"/>
                </a:solidFill>
              </a:rPr>
              <a:t>113</a:t>
            </a:r>
            <a:r>
              <a:rPr lang="zh-CN" altLang="en-US" dirty="0" smtClean="0">
                <a:solidFill>
                  <a:srgbClr val="FF0000"/>
                </a:solidFill>
              </a:rPr>
              <a:t>万元，并注明不含税金额</a:t>
            </a:r>
            <a:r>
              <a:rPr lang="en-US" altLang="zh-CN" dirty="0" smtClean="0">
                <a:solidFill>
                  <a:srgbClr val="FF0000"/>
                </a:solidFill>
              </a:rPr>
              <a:t>100</a:t>
            </a:r>
            <a:r>
              <a:rPr lang="zh-CN" altLang="en-US" dirty="0" smtClean="0">
                <a:solidFill>
                  <a:srgbClr val="FF0000"/>
                </a:solidFill>
              </a:rPr>
              <a:t>万元，增值税</a:t>
            </a:r>
            <a:r>
              <a:rPr lang="en-US" altLang="zh-CN" dirty="0" smtClean="0">
                <a:solidFill>
                  <a:srgbClr val="FF0000"/>
                </a:solidFill>
              </a:rPr>
              <a:t>13</a:t>
            </a:r>
            <a:r>
              <a:rPr lang="zh-CN" altLang="en-US" dirty="0" smtClean="0">
                <a:solidFill>
                  <a:srgbClr val="FF0000"/>
                </a:solidFill>
              </a:rPr>
              <a:t>万元，则合同计税依据为</a:t>
            </a:r>
            <a:r>
              <a:rPr lang="en-US" altLang="zh-CN" dirty="0" smtClean="0">
                <a:solidFill>
                  <a:srgbClr val="FF0000"/>
                </a:solidFill>
              </a:rPr>
              <a:t>100</a:t>
            </a:r>
            <a:r>
              <a:rPr lang="zh-CN" altLang="en-US" dirty="0" smtClean="0">
                <a:solidFill>
                  <a:srgbClr val="FF0000"/>
                </a:solidFill>
              </a:rPr>
              <a:t>万元。甲公司和乙公司分别以</a:t>
            </a:r>
            <a:r>
              <a:rPr lang="en-US" altLang="zh-CN" dirty="0" smtClean="0">
                <a:solidFill>
                  <a:srgbClr val="FF0000"/>
                </a:solidFill>
              </a:rPr>
              <a:t>100</a:t>
            </a:r>
            <a:r>
              <a:rPr lang="zh-CN" altLang="en-US" dirty="0" smtClean="0">
                <a:solidFill>
                  <a:srgbClr val="FF0000"/>
                </a:solidFill>
              </a:rPr>
              <a:t>万元按买卖合同万分之三的税率计算缴纳印花税。</a:t>
            </a:r>
            <a:r>
              <a:rPr lang="en-US" altLang="zh-CN" dirty="0" smtClean="0">
                <a:solidFill>
                  <a:srgbClr val="FF0000"/>
                </a:solidFill>
              </a:rPr>
              <a:t>2.</a:t>
            </a:r>
            <a:r>
              <a:rPr lang="zh-CN" altLang="en-US" dirty="0" smtClean="0">
                <a:solidFill>
                  <a:srgbClr val="FF0000"/>
                </a:solidFill>
              </a:rPr>
              <a:t>丙公司为乙公司运输货物，运输服务总价款</a:t>
            </a:r>
            <a:r>
              <a:rPr lang="en-US" altLang="zh-CN" dirty="0" smtClean="0">
                <a:solidFill>
                  <a:srgbClr val="FF0000"/>
                </a:solidFill>
              </a:rPr>
              <a:t>5.45</a:t>
            </a:r>
            <a:r>
              <a:rPr lang="zh-CN" altLang="en-US" dirty="0" smtClean="0">
                <a:solidFill>
                  <a:srgbClr val="FF0000"/>
                </a:solidFill>
              </a:rPr>
              <a:t>万元，丙注明不含税金额</a:t>
            </a:r>
            <a:r>
              <a:rPr lang="en-US" altLang="zh-CN" dirty="0" smtClean="0">
                <a:solidFill>
                  <a:srgbClr val="FF0000"/>
                </a:solidFill>
              </a:rPr>
              <a:t>5</a:t>
            </a:r>
            <a:r>
              <a:rPr lang="zh-CN" altLang="en-US" dirty="0" smtClean="0">
                <a:solidFill>
                  <a:srgbClr val="FF0000"/>
                </a:solidFill>
              </a:rPr>
              <a:t>万元，增值税</a:t>
            </a:r>
            <a:r>
              <a:rPr lang="en-US" altLang="zh-CN" dirty="0" smtClean="0">
                <a:solidFill>
                  <a:srgbClr val="FF0000"/>
                </a:solidFill>
              </a:rPr>
              <a:t>0.45</a:t>
            </a:r>
            <a:r>
              <a:rPr lang="zh-CN" altLang="en-US" dirty="0" smtClean="0">
                <a:solidFill>
                  <a:srgbClr val="FF0000"/>
                </a:solidFill>
              </a:rPr>
              <a:t>万元，则合同计税依据为</a:t>
            </a:r>
            <a:r>
              <a:rPr lang="en-US" altLang="zh-CN" dirty="0" smtClean="0">
                <a:solidFill>
                  <a:srgbClr val="FF0000"/>
                </a:solidFill>
              </a:rPr>
              <a:t>5</a:t>
            </a:r>
            <a:r>
              <a:rPr lang="zh-CN" altLang="en-US" dirty="0" smtClean="0">
                <a:solidFill>
                  <a:srgbClr val="FF0000"/>
                </a:solidFill>
              </a:rPr>
              <a:t>万元。丙公司和乙公司分别以</a:t>
            </a:r>
            <a:r>
              <a:rPr lang="en-US" altLang="zh-CN" dirty="0" smtClean="0">
                <a:solidFill>
                  <a:srgbClr val="FF0000"/>
                </a:solidFill>
              </a:rPr>
              <a:t>5</a:t>
            </a:r>
            <a:r>
              <a:rPr lang="zh-CN" altLang="en-US" dirty="0" smtClean="0">
                <a:solidFill>
                  <a:srgbClr val="FF0000"/>
                </a:solidFill>
              </a:rPr>
              <a:t>万元按运输合同万分之三的税率计算缴纳印花税。</a:t>
            </a:r>
            <a:endParaRPr lang="zh-CN" altLang="en-US" b="1" dirty="0">
              <a:solidFill>
                <a:srgbClr val="FF0000"/>
              </a:solidFill>
            </a:endParaRPr>
          </a:p>
        </p:txBody>
      </p:sp>
    </p:spTree>
  </p:cSld>
  <p:clrMapOvr>
    <a:masterClrMapping/>
  </p:clrMapOvr>
  <p:transition advClick="0" advTm="5000">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F:\深圳国税\直属局\纳税人学堂\导图\ppt\ppt2.jpg"/>
          <p:cNvPicPr>
            <a:picLocks noChangeAspect="1"/>
          </p:cNvPicPr>
          <p:nvPr/>
        </p:nvPicPr>
        <p:blipFill>
          <a:blip r:embed="rId1"/>
          <a:stretch>
            <a:fillRect/>
          </a:stretch>
        </p:blipFill>
        <p:spPr>
          <a:xfrm>
            <a:off x="0" y="0"/>
            <a:ext cx="9148762" cy="5143500"/>
          </a:xfrm>
          <a:prstGeom prst="rect">
            <a:avLst/>
          </a:prstGeom>
          <a:noFill/>
          <a:ln w="9525">
            <a:noFill/>
          </a:ln>
        </p:spPr>
      </p:pic>
      <p:pic>
        <p:nvPicPr>
          <p:cNvPr id="9221" name="图片 6"/>
          <p:cNvPicPr>
            <a:picLocks noChangeAspect="1"/>
          </p:cNvPicPr>
          <p:nvPr/>
        </p:nvPicPr>
        <p:blipFill>
          <a:blip r:embed="rId2" cstate="print"/>
          <a:stretch>
            <a:fillRect/>
          </a:stretch>
        </p:blipFill>
        <p:spPr>
          <a:xfrm>
            <a:off x="357189" y="1071552"/>
            <a:ext cx="1621522" cy="1925648"/>
          </a:xfrm>
          <a:prstGeom prst="rect">
            <a:avLst/>
          </a:prstGeom>
          <a:noFill/>
          <a:ln w="9525">
            <a:noFill/>
          </a:ln>
        </p:spPr>
      </p:pic>
      <p:sp>
        <p:nvSpPr>
          <p:cNvPr id="9222" name="文本框 12"/>
          <p:cNvSpPr txBox="1"/>
          <p:nvPr/>
        </p:nvSpPr>
        <p:spPr>
          <a:xfrm>
            <a:off x="468313" y="150813"/>
            <a:ext cx="3329758" cy="553998"/>
          </a:xfrm>
          <a:prstGeom prst="rect">
            <a:avLst/>
          </a:prstGeom>
          <a:noFill/>
          <a:ln w="9525">
            <a:noFill/>
          </a:ln>
        </p:spPr>
        <p:txBody>
          <a:bodyPr wrap="none" anchor="t" anchorCtr="0">
            <a:spAutoFit/>
          </a:bodyPr>
          <a:lstStyle/>
          <a:p>
            <a:pPr algn="l"/>
            <a:r>
              <a:rPr lang="en-US" altLang="zh-CN" sz="3000" dirty="0" smtClean="0">
                <a:solidFill>
                  <a:srgbClr val="0085C8"/>
                </a:solidFill>
                <a:latin typeface="微软雅黑" panose="020B0503020204020204" pitchFamily="34" charset="-122"/>
                <a:ea typeface="微软雅黑" panose="020B0503020204020204" pitchFamily="34" charset="-122"/>
              </a:rPr>
              <a:t>06</a:t>
            </a:r>
            <a:r>
              <a:rPr lang="zh-CN" altLang="en-US" sz="3000" dirty="0" smtClean="0">
                <a:solidFill>
                  <a:srgbClr val="0085C8"/>
                </a:solidFill>
                <a:latin typeface="微软雅黑" panose="020B0503020204020204" pitchFamily="34" charset="-122"/>
                <a:ea typeface="微软雅黑" panose="020B0503020204020204" pitchFamily="34" charset="-122"/>
              </a:rPr>
              <a:t>、</a:t>
            </a:r>
            <a:r>
              <a:rPr lang="zh-CN" altLang="en-US" sz="3000" dirty="0" smtClean="0">
                <a:solidFill>
                  <a:srgbClr val="0085C8"/>
                </a:solidFill>
                <a:latin typeface="微软雅黑" panose="020B0503020204020204" pitchFamily="34" charset="-122"/>
                <a:ea typeface="微软雅黑" panose="020B0503020204020204" pitchFamily="34" charset="-122"/>
              </a:rPr>
              <a:t>常见问题案例</a:t>
            </a:r>
            <a:endParaRPr lang="zh-CN" altLang="en-US" sz="3000" dirty="0">
              <a:solidFill>
                <a:srgbClr val="0085C8"/>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50825" y="788988"/>
            <a:ext cx="8497888" cy="0"/>
          </a:xfrm>
          <a:prstGeom prst="line">
            <a:avLst/>
          </a:prstGeom>
          <a:ln w="28575">
            <a:solidFill>
              <a:srgbClr val="0093DD"/>
            </a:solidFill>
          </a:ln>
        </p:spPr>
        <p:style>
          <a:lnRef idx="1">
            <a:schemeClr val="accent5"/>
          </a:lnRef>
          <a:fillRef idx="0">
            <a:schemeClr val="accent5"/>
          </a:fillRef>
          <a:effectRef idx="0">
            <a:schemeClr val="accent5"/>
          </a:effectRef>
          <a:fontRef idx="minor">
            <a:schemeClr val="tx1"/>
          </a:fontRef>
        </p:style>
      </p:cxnSp>
      <p:cxnSp>
        <p:nvCxnSpPr>
          <p:cNvPr id="10" name="直接连接符 9"/>
          <p:cNvCxnSpPr/>
          <p:nvPr/>
        </p:nvCxnSpPr>
        <p:spPr>
          <a:xfrm flipV="1">
            <a:off x="250825" y="727075"/>
            <a:ext cx="8497888" cy="7938"/>
          </a:xfrm>
          <a:prstGeom prst="line">
            <a:avLst/>
          </a:prstGeom>
          <a:ln w="9525">
            <a:solidFill>
              <a:srgbClr val="0093DD"/>
            </a:solidFill>
          </a:ln>
        </p:spPr>
        <p:style>
          <a:lnRef idx="1">
            <a:schemeClr val="accent5"/>
          </a:lnRef>
          <a:fillRef idx="0">
            <a:schemeClr val="accent5"/>
          </a:fillRef>
          <a:effectRef idx="0">
            <a:schemeClr val="accent5"/>
          </a:effectRef>
          <a:fontRef idx="minor">
            <a:schemeClr val="tx1"/>
          </a:fontRef>
        </p:style>
      </p:cxnSp>
      <p:sp>
        <p:nvSpPr>
          <p:cNvPr id="2" name="文本框 69"/>
          <p:cNvSpPr txBox="1"/>
          <p:nvPr/>
        </p:nvSpPr>
        <p:spPr>
          <a:xfrm>
            <a:off x="2503170" y="3075940"/>
            <a:ext cx="6245860" cy="398780"/>
          </a:xfrm>
          <a:prstGeom prst="rect">
            <a:avLst/>
          </a:prstGeom>
          <a:noFill/>
        </p:spPr>
        <p:txBody>
          <a:bodyPr wrap="square" rtlCol="0">
            <a:spAutoFit/>
          </a:bodyPr>
          <a:lstStyle/>
          <a:p>
            <a:pPr>
              <a:spcBef>
                <a:spcPts val="600"/>
              </a:spcBef>
              <a:spcAft>
                <a:spcPts val="600"/>
              </a:spcAft>
            </a:pPr>
            <a:endParaRPr sz="2000" b="1" dirty="0">
              <a:latin typeface="微软雅黑" panose="020B0503020204020204" pitchFamily="34" charset="-122"/>
              <a:ea typeface="微软雅黑" panose="020B0503020204020204" pitchFamily="34" charset="-122"/>
              <a:sym typeface="+mn-ea"/>
            </a:endParaRPr>
          </a:p>
        </p:txBody>
      </p:sp>
      <p:sp>
        <p:nvSpPr>
          <p:cNvPr id="12" name="TextBox 11"/>
          <p:cNvSpPr txBox="1"/>
          <p:nvPr/>
        </p:nvSpPr>
        <p:spPr>
          <a:xfrm>
            <a:off x="2000232" y="1000114"/>
            <a:ext cx="6929486" cy="2308324"/>
          </a:xfrm>
          <a:prstGeom prst="rect">
            <a:avLst/>
          </a:prstGeom>
          <a:noFill/>
        </p:spPr>
        <p:txBody>
          <a:bodyPr wrap="square" rtlCol="0">
            <a:spAutoFit/>
          </a:bodyPr>
          <a:lstStyle/>
          <a:p>
            <a:r>
              <a:rPr lang="zh-CN" altLang="en-US" dirty="0" smtClean="0"/>
              <a:t>例：</a:t>
            </a:r>
            <a:r>
              <a:rPr lang="zh-CN" altLang="en-US" sz="1400" dirty="0" smtClean="0"/>
              <a:t>某高新技术企业成立于</a:t>
            </a:r>
            <a:r>
              <a:rPr lang="en-US" altLang="zh-CN" sz="1400" dirty="0" smtClean="0"/>
              <a:t>2022</a:t>
            </a:r>
            <a:r>
              <a:rPr lang="zh-CN" altLang="en-US" sz="1400" dirty="0" smtClean="0"/>
              <a:t>年</a:t>
            </a:r>
            <a:r>
              <a:rPr lang="en-US" altLang="zh-CN" sz="1400" dirty="0" smtClean="0"/>
              <a:t>7</a:t>
            </a:r>
            <a:r>
              <a:rPr lang="zh-CN" altLang="en-US" sz="1400" dirty="0" smtClean="0"/>
              <a:t>月，发生业务（</a:t>
            </a:r>
            <a:r>
              <a:rPr lang="en-US" altLang="zh-CN" sz="1400" dirty="0" smtClean="0"/>
              <a:t>1</a:t>
            </a:r>
            <a:r>
              <a:rPr lang="zh-CN" altLang="en-US" sz="1400" dirty="0" smtClean="0"/>
              <a:t>）资金账簿记载实收资本</a:t>
            </a:r>
            <a:r>
              <a:rPr lang="en-US" altLang="zh-CN" sz="1400" dirty="0" smtClean="0"/>
              <a:t>700</a:t>
            </a:r>
            <a:r>
              <a:rPr lang="zh-CN" altLang="en-US" sz="1400" dirty="0" smtClean="0"/>
              <a:t>万元、资本公积</a:t>
            </a:r>
            <a:r>
              <a:rPr lang="en-US" altLang="zh-CN" sz="1400" dirty="0" smtClean="0"/>
              <a:t>30</a:t>
            </a:r>
            <a:r>
              <a:rPr lang="zh-CN" altLang="en-US" sz="1400" dirty="0" smtClean="0"/>
              <a:t>万元，办理了房屋产权证和工商营业执照各一本：</a:t>
            </a:r>
            <a:endParaRPr lang="en-US" altLang="zh-CN" sz="1400" dirty="0" smtClean="0"/>
          </a:p>
          <a:p>
            <a:r>
              <a:rPr lang="zh-CN" altLang="en-US" sz="1400" b="1" dirty="0" smtClean="0">
                <a:solidFill>
                  <a:srgbClr val="FF0000"/>
                </a:solidFill>
              </a:rPr>
              <a:t>营业账簿（</a:t>
            </a:r>
            <a:r>
              <a:rPr lang="en-US" altLang="zh-CN" sz="1400" b="1" dirty="0" smtClean="0">
                <a:solidFill>
                  <a:srgbClr val="FF0000"/>
                </a:solidFill>
              </a:rPr>
              <a:t>7000000+300000</a:t>
            </a:r>
            <a:r>
              <a:rPr lang="zh-CN" altLang="en-US" sz="1400" b="1" dirty="0" smtClean="0">
                <a:solidFill>
                  <a:srgbClr val="FF0000"/>
                </a:solidFill>
              </a:rPr>
              <a:t>）*</a:t>
            </a:r>
            <a:r>
              <a:rPr lang="en-US" altLang="zh-CN" sz="1400" b="1" dirty="0" smtClean="0">
                <a:solidFill>
                  <a:srgbClr val="FF0000"/>
                </a:solidFill>
              </a:rPr>
              <a:t>0.25‰=1825</a:t>
            </a:r>
            <a:r>
              <a:rPr lang="zh-CN" altLang="en-US" sz="1400" b="1" dirty="0" smtClean="0">
                <a:solidFill>
                  <a:srgbClr val="FF0000"/>
                </a:solidFill>
              </a:rPr>
              <a:t>元</a:t>
            </a:r>
            <a:endParaRPr lang="en-US" altLang="zh-CN" sz="1400" b="1" dirty="0" smtClean="0">
              <a:solidFill>
                <a:srgbClr val="FF0000"/>
              </a:solidFill>
            </a:endParaRPr>
          </a:p>
          <a:p>
            <a:r>
              <a:rPr lang="zh-CN" altLang="en-US" sz="1400" dirty="0" smtClean="0"/>
              <a:t>（</a:t>
            </a:r>
            <a:r>
              <a:rPr lang="en-US" altLang="zh-CN" sz="1400" dirty="0" smtClean="0"/>
              <a:t>2</a:t>
            </a:r>
            <a:r>
              <a:rPr lang="zh-CN" altLang="en-US" sz="1400" dirty="0" smtClean="0"/>
              <a:t>）</a:t>
            </a:r>
            <a:r>
              <a:rPr lang="en-US" altLang="zh-CN" sz="1400" dirty="0" smtClean="0"/>
              <a:t>7</a:t>
            </a:r>
            <a:r>
              <a:rPr lang="zh-CN" altLang="en-US" sz="1400" dirty="0" smtClean="0"/>
              <a:t>月发生购进业务，购进原材料</a:t>
            </a:r>
            <a:r>
              <a:rPr lang="en-US" altLang="zh-CN" sz="1400" dirty="0" smtClean="0"/>
              <a:t>85</a:t>
            </a:r>
            <a:r>
              <a:rPr lang="zh-CN" altLang="en-US" sz="1400" dirty="0" smtClean="0"/>
              <a:t>万元（含增值税，未单独列明），</a:t>
            </a:r>
            <a:r>
              <a:rPr lang="en-US" altLang="zh-CN" sz="1400" dirty="0" smtClean="0"/>
              <a:t>10</a:t>
            </a:r>
            <a:r>
              <a:rPr lang="zh-CN" altLang="en-US" sz="1400" dirty="0" smtClean="0"/>
              <a:t>月发生销售业务，销售额</a:t>
            </a:r>
            <a:r>
              <a:rPr lang="en-US" altLang="zh-CN" sz="1400" dirty="0" smtClean="0"/>
              <a:t>234.43</a:t>
            </a:r>
            <a:r>
              <a:rPr lang="zh-CN" altLang="en-US" sz="1400" dirty="0" smtClean="0"/>
              <a:t>万元（不含增值税），均签订了购销合同，与</a:t>
            </a:r>
            <a:r>
              <a:rPr lang="en-US" altLang="zh-CN" sz="1400" dirty="0" smtClean="0"/>
              <a:t>A</a:t>
            </a:r>
            <a:r>
              <a:rPr lang="zh-CN" altLang="en-US" sz="1400" dirty="0" smtClean="0"/>
              <a:t>公司签订运输合同，注明运费</a:t>
            </a:r>
            <a:r>
              <a:rPr lang="en-US" altLang="zh-CN" sz="1400" dirty="0" smtClean="0"/>
              <a:t>4</a:t>
            </a:r>
            <a:r>
              <a:rPr lang="zh-CN" altLang="en-US" sz="1400" dirty="0" smtClean="0"/>
              <a:t>万元；</a:t>
            </a:r>
            <a:r>
              <a:rPr lang="zh-CN" altLang="en-US" sz="1400" b="1" dirty="0" smtClean="0">
                <a:solidFill>
                  <a:srgbClr val="FF0000"/>
                </a:solidFill>
              </a:rPr>
              <a:t>买卖合同（</a:t>
            </a:r>
            <a:r>
              <a:rPr lang="en-US" altLang="zh-CN" sz="1400" b="1" dirty="0" smtClean="0">
                <a:solidFill>
                  <a:srgbClr val="FF0000"/>
                </a:solidFill>
              </a:rPr>
              <a:t>850000+2344300</a:t>
            </a:r>
            <a:r>
              <a:rPr lang="zh-CN" altLang="en-US" sz="1400" b="1" dirty="0" smtClean="0">
                <a:solidFill>
                  <a:srgbClr val="FF0000"/>
                </a:solidFill>
              </a:rPr>
              <a:t>）*</a:t>
            </a:r>
            <a:r>
              <a:rPr lang="en-US" altLang="zh-CN" sz="1400" b="1" dirty="0" smtClean="0">
                <a:solidFill>
                  <a:srgbClr val="FF0000"/>
                </a:solidFill>
              </a:rPr>
              <a:t>0.3‰=958.29</a:t>
            </a:r>
            <a:r>
              <a:rPr lang="zh-CN" altLang="en-US" sz="1400" b="1" dirty="0" smtClean="0">
                <a:solidFill>
                  <a:srgbClr val="FF0000"/>
                </a:solidFill>
              </a:rPr>
              <a:t>元 运输合同</a:t>
            </a:r>
            <a:r>
              <a:rPr lang="en-US" altLang="zh-CN" sz="1400" b="1" dirty="0" smtClean="0">
                <a:solidFill>
                  <a:srgbClr val="FF0000"/>
                </a:solidFill>
              </a:rPr>
              <a:t>40000</a:t>
            </a:r>
            <a:r>
              <a:rPr lang="zh-CN" altLang="en-US" sz="1400" b="1" dirty="0" smtClean="0">
                <a:solidFill>
                  <a:srgbClr val="FF0000"/>
                </a:solidFill>
              </a:rPr>
              <a:t>*</a:t>
            </a:r>
            <a:r>
              <a:rPr lang="en-US" altLang="zh-CN" sz="1400" b="1" dirty="0" smtClean="0">
                <a:solidFill>
                  <a:srgbClr val="FF0000"/>
                </a:solidFill>
              </a:rPr>
              <a:t>0.3‰=12</a:t>
            </a:r>
            <a:r>
              <a:rPr lang="zh-CN" altLang="en-US" sz="1400" b="1" dirty="0" smtClean="0">
                <a:solidFill>
                  <a:srgbClr val="FF0000"/>
                </a:solidFill>
              </a:rPr>
              <a:t>元</a:t>
            </a:r>
            <a:endParaRPr lang="en-US" altLang="zh-CN" sz="1400" b="1" dirty="0" smtClean="0">
              <a:solidFill>
                <a:srgbClr val="FF0000"/>
              </a:solidFill>
            </a:endParaRPr>
          </a:p>
          <a:p>
            <a:r>
              <a:rPr lang="zh-CN" altLang="en-US" sz="1400" dirty="0" smtClean="0"/>
              <a:t>（</a:t>
            </a:r>
            <a:r>
              <a:rPr lang="en-US" altLang="zh-CN" sz="1400" dirty="0" smtClean="0"/>
              <a:t>3</a:t>
            </a:r>
            <a:r>
              <a:rPr lang="zh-CN" altLang="en-US" sz="1400" dirty="0" smtClean="0"/>
              <a:t>）</a:t>
            </a:r>
            <a:r>
              <a:rPr lang="en-US" altLang="zh-CN" sz="1400" dirty="0" smtClean="0"/>
              <a:t>10</a:t>
            </a:r>
            <a:r>
              <a:rPr lang="zh-CN" altLang="en-US" sz="1400" dirty="0" smtClean="0"/>
              <a:t>月</a:t>
            </a:r>
            <a:r>
              <a:rPr lang="en-US" altLang="zh-CN" sz="1400" dirty="0" smtClean="0"/>
              <a:t>31</a:t>
            </a:r>
            <a:r>
              <a:rPr lang="zh-CN" altLang="en-US" sz="1400" dirty="0" smtClean="0"/>
              <a:t>日，与</a:t>
            </a:r>
            <a:r>
              <a:rPr lang="en-US" altLang="zh-CN" sz="1400" dirty="0" smtClean="0"/>
              <a:t>A</a:t>
            </a:r>
            <a:r>
              <a:rPr lang="zh-CN" altLang="en-US" sz="1400" dirty="0" smtClean="0"/>
              <a:t>企业签订了承租</a:t>
            </a:r>
            <a:r>
              <a:rPr lang="en-US" altLang="zh-CN" sz="1400" dirty="0" smtClean="0"/>
              <a:t>1</a:t>
            </a:r>
            <a:r>
              <a:rPr lang="zh-CN" altLang="en-US" sz="1400" dirty="0" smtClean="0"/>
              <a:t>台机械设备，每月租赁费</a:t>
            </a:r>
            <a:r>
              <a:rPr lang="en-US" altLang="zh-CN" sz="1400" dirty="0" smtClean="0"/>
              <a:t>5</a:t>
            </a:r>
            <a:r>
              <a:rPr lang="zh-CN" altLang="en-US" sz="1400" dirty="0" smtClean="0"/>
              <a:t>万元，租赁期限</a:t>
            </a:r>
            <a:r>
              <a:rPr lang="en-US" altLang="zh-CN" sz="1400" dirty="0" smtClean="0"/>
              <a:t>6</a:t>
            </a:r>
            <a:r>
              <a:rPr lang="zh-CN" altLang="en-US" sz="1400" dirty="0" smtClean="0"/>
              <a:t>个月；与</a:t>
            </a:r>
            <a:r>
              <a:rPr lang="en-US" altLang="zh-CN" sz="1400" dirty="0" smtClean="0"/>
              <a:t>B</a:t>
            </a:r>
            <a:r>
              <a:rPr lang="zh-CN" altLang="en-US" sz="1400" dirty="0" smtClean="0"/>
              <a:t>公司发生融资租赁业务，租赁</a:t>
            </a:r>
            <a:r>
              <a:rPr lang="en-US" altLang="zh-CN" sz="1400" dirty="0" smtClean="0"/>
              <a:t>B</a:t>
            </a:r>
            <a:r>
              <a:rPr lang="zh-CN" altLang="en-US" sz="1400" dirty="0" smtClean="0"/>
              <a:t>公司大型机械，合同注明租赁总金额是</a:t>
            </a:r>
            <a:r>
              <a:rPr lang="en-US" altLang="zh-CN" sz="1400" dirty="0" smtClean="0"/>
              <a:t>220</a:t>
            </a:r>
            <a:r>
              <a:rPr lang="zh-CN" altLang="en-US" sz="1400" dirty="0" smtClean="0"/>
              <a:t>万元。</a:t>
            </a:r>
            <a:r>
              <a:rPr lang="zh-CN" altLang="en-US" sz="1400" b="1" dirty="0" smtClean="0">
                <a:solidFill>
                  <a:srgbClr val="FF0000"/>
                </a:solidFill>
              </a:rPr>
              <a:t>租赁合同</a:t>
            </a:r>
            <a:r>
              <a:rPr lang="en-US" altLang="zh-CN" sz="1400" b="1" dirty="0" smtClean="0">
                <a:solidFill>
                  <a:srgbClr val="FF0000"/>
                </a:solidFill>
              </a:rPr>
              <a:t>50000</a:t>
            </a:r>
            <a:r>
              <a:rPr lang="zh-CN" altLang="en-US" sz="1400" b="1" dirty="0" smtClean="0">
                <a:solidFill>
                  <a:srgbClr val="FF0000"/>
                </a:solidFill>
              </a:rPr>
              <a:t>*</a:t>
            </a:r>
            <a:r>
              <a:rPr lang="en-US" altLang="zh-CN" sz="1400" b="1" dirty="0" smtClean="0">
                <a:solidFill>
                  <a:srgbClr val="FF0000"/>
                </a:solidFill>
              </a:rPr>
              <a:t>6</a:t>
            </a:r>
            <a:r>
              <a:rPr lang="zh-CN" altLang="en-US" sz="1400" b="1" dirty="0" smtClean="0">
                <a:solidFill>
                  <a:srgbClr val="FF0000"/>
                </a:solidFill>
              </a:rPr>
              <a:t>*</a:t>
            </a:r>
            <a:r>
              <a:rPr lang="en-US" altLang="zh-CN" sz="1400" b="1" dirty="0" smtClean="0">
                <a:solidFill>
                  <a:srgbClr val="FF0000"/>
                </a:solidFill>
              </a:rPr>
              <a:t>1‰=300</a:t>
            </a:r>
            <a:r>
              <a:rPr lang="zh-CN" altLang="en-US" sz="1400" b="1" dirty="0" smtClean="0">
                <a:solidFill>
                  <a:srgbClr val="FF0000"/>
                </a:solidFill>
              </a:rPr>
              <a:t>元   融资租赁合同</a:t>
            </a:r>
            <a:r>
              <a:rPr lang="en-US" altLang="zh-CN" sz="1400" b="1" dirty="0" smtClean="0">
                <a:solidFill>
                  <a:srgbClr val="FF0000"/>
                </a:solidFill>
              </a:rPr>
              <a:t>2200000</a:t>
            </a:r>
            <a:r>
              <a:rPr lang="zh-CN" altLang="en-US" sz="1400" b="1" dirty="0" smtClean="0">
                <a:solidFill>
                  <a:srgbClr val="FF0000"/>
                </a:solidFill>
              </a:rPr>
              <a:t>*</a:t>
            </a:r>
            <a:r>
              <a:rPr lang="en-US" altLang="zh-CN" sz="1400" b="1" dirty="0" smtClean="0">
                <a:solidFill>
                  <a:srgbClr val="FF0000"/>
                </a:solidFill>
              </a:rPr>
              <a:t>0.05‰=110</a:t>
            </a:r>
            <a:r>
              <a:rPr lang="zh-CN" altLang="en-US" sz="1400" b="1" dirty="0" smtClean="0">
                <a:solidFill>
                  <a:srgbClr val="FF0000"/>
                </a:solidFill>
              </a:rPr>
              <a:t>元</a:t>
            </a:r>
            <a:endParaRPr lang="zh-CN" altLang="en-US" sz="1400" b="1" dirty="0">
              <a:solidFill>
                <a:srgbClr val="FF0000"/>
              </a:solidFill>
            </a:endParaRPr>
          </a:p>
        </p:txBody>
      </p:sp>
    </p:spTree>
  </p:cSld>
  <p:clrMapOvr>
    <a:masterClrMapping/>
  </p:clrMapOvr>
  <p:transition advClick="0" advTm="5000">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79270"/>
            <a:ext cx="8229600" cy="3394075"/>
          </a:xfrm>
        </p:spPr>
        <p:txBody>
          <a:bodyPr/>
          <a:lstStyle/>
          <a:p>
            <a:pPr marL="0" indent="0" algn="ctr">
              <a:buNone/>
            </a:pPr>
            <a:r>
              <a:rPr lang="zh-CN" altLang="en-US"/>
              <a:t>谢</a:t>
            </a:r>
            <a:r>
              <a:rPr lang="en-US" altLang="zh-CN"/>
              <a:t>       </a:t>
            </a:r>
            <a:r>
              <a:rPr lang="zh-CN" altLang="en-US"/>
              <a:t>谢</a:t>
            </a:r>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9"/>
          <p:cNvSpPr txBox="1"/>
          <p:nvPr/>
        </p:nvSpPr>
        <p:spPr>
          <a:xfrm>
            <a:off x="2411730" y="1910556"/>
            <a:ext cx="5248275" cy="1322070"/>
          </a:xfrm>
          <a:prstGeom prst="rect">
            <a:avLst/>
          </a:prstGeom>
          <a:noFill/>
          <a:ln w="9525">
            <a:noFill/>
          </a:ln>
        </p:spPr>
        <p:txBody>
          <a:bodyPr wrap="square" anchor="ctr" anchorCtr="0">
            <a:spAutoFit/>
          </a:bodyPr>
          <a:lstStyle/>
          <a:p>
            <a:pPr algn="ctr"/>
            <a:r>
              <a:rPr lang="zh-CN" altLang="en-US" sz="8000" b="1" dirty="0" smtClean="0">
                <a:solidFill>
                  <a:srgbClr val="0F6FC6"/>
                </a:solidFill>
                <a:latin typeface="微软雅黑" panose="020B0503020204020204" pitchFamily="34" charset="-122"/>
                <a:ea typeface="微软雅黑" panose="020B0503020204020204" pitchFamily="34" charset="-122"/>
              </a:rPr>
              <a:t>政策概述</a:t>
            </a:r>
            <a:endParaRPr lang="zh-CN" altLang="en-US" sz="8000" b="1" dirty="0">
              <a:solidFill>
                <a:srgbClr val="0F6FC6"/>
              </a:solidFill>
              <a:latin typeface="微软雅黑" panose="020B0503020204020204" pitchFamily="34" charset="-122"/>
              <a:ea typeface="微软雅黑" panose="020B0503020204020204" pitchFamily="34" charset="-122"/>
            </a:endParaRPr>
          </a:p>
        </p:txBody>
      </p:sp>
      <p:sp>
        <p:nvSpPr>
          <p:cNvPr id="13" name="直角三角形 12"/>
          <p:cNvSpPr/>
          <p:nvPr/>
        </p:nvSpPr>
        <p:spPr>
          <a:xfrm rot="5400000">
            <a:off x="450056" y="-450056"/>
            <a:ext cx="2700338"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直角三角形 13"/>
          <p:cNvSpPr/>
          <p:nvPr/>
        </p:nvSpPr>
        <p:spPr>
          <a:xfrm rot="5400000">
            <a:off x="371475" y="-371475"/>
            <a:ext cx="222885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73" name="文本框 1"/>
          <p:cNvSpPr txBox="1"/>
          <p:nvPr/>
        </p:nvSpPr>
        <p:spPr>
          <a:xfrm>
            <a:off x="395288" y="195263"/>
            <a:ext cx="1152525" cy="1106805"/>
          </a:xfrm>
          <a:prstGeom prst="rect">
            <a:avLst/>
          </a:prstGeom>
          <a:noFill/>
          <a:ln w="9525">
            <a:noFill/>
          </a:ln>
        </p:spPr>
        <p:txBody>
          <a:bodyPr anchor="t" anchorCtr="0">
            <a:spAutoFit/>
          </a:bodyPr>
          <a:lstStyle/>
          <a:p>
            <a:r>
              <a:rPr lang="en-US" altLang="zh-CN" sz="6600" b="1" dirty="0" smtClean="0">
                <a:solidFill>
                  <a:schemeClr val="bg1"/>
                </a:solidFill>
                <a:latin typeface="Arial" panose="020B0604020202020204" pitchFamily="34" charset="0"/>
                <a:ea typeface="宋体" panose="02010600030101010101" pitchFamily="2" charset="-122"/>
              </a:rPr>
              <a:t>1</a:t>
            </a:r>
            <a:endParaRPr lang="zh-CN" altLang="en-US" sz="6600" b="1" dirty="0">
              <a:solidFill>
                <a:schemeClr val="bg1"/>
              </a:solidFill>
              <a:latin typeface="Arial" panose="020B0604020202020204" pitchFamily="34" charset="0"/>
              <a:ea typeface="Arial" panose="020B0604020202020204" pitchFamily="34" charset="0"/>
            </a:endParaRPr>
          </a:p>
        </p:txBody>
      </p:sp>
    </p:spTree>
  </p:cSld>
  <p:clrMapOvr>
    <a:masterClrMapping/>
  </p:clrMapOvr>
  <p:transition advTm="624">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F:\深圳国税\直属局\纳税人学堂\导图\ppt\ppt2.jpg"/>
          <p:cNvPicPr>
            <a:picLocks noChangeAspect="1"/>
          </p:cNvPicPr>
          <p:nvPr/>
        </p:nvPicPr>
        <p:blipFill>
          <a:blip r:embed="rId1"/>
          <a:stretch>
            <a:fillRect/>
          </a:stretch>
        </p:blipFill>
        <p:spPr>
          <a:xfrm>
            <a:off x="-612775" y="0"/>
            <a:ext cx="9148763" cy="5143500"/>
          </a:xfrm>
          <a:prstGeom prst="rect">
            <a:avLst/>
          </a:prstGeom>
          <a:noFill/>
          <a:ln w="9525">
            <a:noFill/>
          </a:ln>
        </p:spPr>
      </p:pic>
      <p:cxnSp>
        <p:nvCxnSpPr>
          <p:cNvPr id="4" name="直接连接符 3"/>
          <p:cNvCxnSpPr/>
          <p:nvPr/>
        </p:nvCxnSpPr>
        <p:spPr>
          <a:xfrm>
            <a:off x="250825" y="788988"/>
            <a:ext cx="8497888" cy="0"/>
          </a:xfrm>
          <a:prstGeom prst="line">
            <a:avLst/>
          </a:prstGeom>
          <a:ln w="28575">
            <a:solidFill>
              <a:srgbClr val="0093DD"/>
            </a:solidFill>
          </a:ln>
        </p:spPr>
        <p:style>
          <a:lnRef idx="1">
            <a:schemeClr val="accent5"/>
          </a:lnRef>
          <a:fillRef idx="0">
            <a:schemeClr val="accent5"/>
          </a:fillRef>
          <a:effectRef idx="0">
            <a:schemeClr val="accent5"/>
          </a:effectRef>
          <a:fontRef idx="minor">
            <a:schemeClr val="tx1"/>
          </a:fontRef>
        </p:style>
      </p:cxnSp>
      <p:grpSp>
        <p:nvGrpSpPr>
          <p:cNvPr id="8196" name="组合 1"/>
          <p:cNvGrpSpPr/>
          <p:nvPr/>
        </p:nvGrpSpPr>
        <p:grpSpPr>
          <a:xfrm>
            <a:off x="250825" y="150813"/>
            <a:ext cx="8497888" cy="584200"/>
            <a:chOff x="251520" y="200834"/>
            <a:chExt cx="8496944" cy="779894"/>
          </a:xfrm>
        </p:grpSpPr>
        <p:cxnSp>
          <p:nvCxnSpPr>
            <p:cNvPr id="7" name="直接连接符 6"/>
            <p:cNvCxnSpPr/>
            <p:nvPr/>
          </p:nvCxnSpPr>
          <p:spPr>
            <a:xfrm flipV="1">
              <a:off x="251520" y="968012"/>
              <a:ext cx="8496944" cy="12716"/>
            </a:xfrm>
            <a:prstGeom prst="line">
              <a:avLst/>
            </a:prstGeom>
            <a:ln w="9525">
              <a:solidFill>
                <a:srgbClr val="0093DD"/>
              </a:solidFill>
            </a:ln>
          </p:spPr>
          <p:style>
            <a:lnRef idx="1">
              <a:schemeClr val="accent5"/>
            </a:lnRef>
            <a:fillRef idx="0">
              <a:schemeClr val="accent5"/>
            </a:fillRef>
            <a:effectRef idx="0">
              <a:schemeClr val="accent5"/>
            </a:effectRef>
            <a:fontRef idx="minor">
              <a:schemeClr val="tx1"/>
            </a:fontRef>
          </p:style>
        </p:cxnSp>
        <p:sp>
          <p:nvSpPr>
            <p:cNvPr id="8198" name="文本框 4"/>
            <p:cNvSpPr txBox="1"/>
            <p:nvPr/>
          </p:nvSpPr>
          <p:spPr>
            <a:xfrm>
              <a:off x="467544" y="200834"/>
              <a:ext cx="1706690" cy="738356"/>
            </a:xfrm>
            <a:prstGeom prst="rect">
              <a:avLst/>
            </a:prstGeom>
            <a:noFill/>
            <a:ln w="9525">
              <a:noFill/>
            </a:ln>
          </p:spPr>
          <p:txBody>
            <a:bodyPr wrap="none" anchor="t" anchorCtr="0">
              <a:spAutoFit/>
            </a:bodyPr>
            <a:lstStyle/>
            <a:p>
              <a:r>
                <a:rPr lang="zh-CN" altLang="en-US" sz="3000" dirty="0">
                  <a:solidFill>
                    <a:srgbClr val="0085C8"/>
                  </a:solidFill>
                  <a:latin typeface="微软雅黑" panose="020B0503020204020204" pitchFamily="34" charset="-122"/>
                  <a:ea typeface="微软雅黑" panose="020B0503020204020204" pitchFamily="34" charset="-122"/>
                </a:rPr>
                <a:t>政策概述</a:t>
              </a:r>
              <a:endParaRPr lang="zh-CN" altLang="en-US" sz="3000" dirty="0">
                <a:solidFill>
                  <a:srgbClr val="0085C8"/>
                </a:solidFill>
                <a:latin typeface="微软雅黑" panose="020B0503020204020204" pitchFamily="34" charset="-122"/>
                <a:ea typeface="微软雅黑" panose="020B0503020204020204" pitchFamily="34" charset="-122"/>
              </a:endParaRPr>
            </a:p>
          </p:txBody>
        </p:sp>
      </p:grpSp>
      <p:sp>
        <p:nvSpPr>
          <p:cNvPr id="8" name="TextBox 1"/>
          <p:cNvSpPr txBox="1">
            <a:spLocks noChangeArrowheads="1"/>
          </p:cNvSpPr>
          <p:nvPr/>
        </p:nvSpPr>
        <p:spPr bwMode="auto">
          <a:xfrm>
            <a:off x="791210" y="1779270"/>
            <a:ext cx="7172325" cy="581057"/>
          </a:xfrm>
          <a:prstGeom prst="rect">
            <a:avLst/>
          </a:prstGeom>
          <a:noFill/>
          <a:ln w="9525">
            <a:noFill/>
            <a:miter lim="800000"/>
          </a:ln>
        </p:spPr>
        <p:txBody>
          <a:bodyPr wrap="square">
            <a:spAutoFit/>
          </a:bodyPr>
          <a:lstStyle/>
          <a:p>
            <a:pPr marR="0" defTabSz="914400" fontAlgn="auto">
              <a:lnSpc>
                <a:spcPct val="150000"/>
              </a:lnSpc>
              <a:spcBef>
                <a:spcPts val="0"/>
              </a:spcBef>
              <a:spcAft>
                <a:spcPts val="0"/>
              </a:spcAft>
              <a:buClrTx/>
              <a:buSzTx/>
              <a:buFontTx/>
              <a:buNone/>
              <a:defRPr/>
            </a:pPr>
            <a:endParaRPr kumimoji="0" lang="zh-CN" altLang="en-US" sz="2400" kern="0" cap="none" spc="300" normalizeH="0" baseline="0" noProof="0" dirty="0">
              <a:solidFill>
                <a:srgbClr val="0F6FC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TextBox 9"/>
          <p:cNvSpPr txBox="1"/>
          <p:nvPr/>
        </p:nvSpPr>
        <p:spPr>
          <a:xfrm>
            <a:off x="357158" y="928676"/>
            <a:ext cx="7429552" cy="4308872"/>
          </a:xfrm>
          <a:prstGeom prst="rect">
            <a:avLst/>
          </a:prstGeom>
          <a:noFill/>
        </p:spPr>
        <p:txBody>
          <a:bodyPr wrap="square" rtlCol="0">
            <a:spAutoFit/>
          </a:bodyPr>
          <a:lstStyle/>
          <a:p>
            <a:r>
              <a:rPr lang="zh-CN" altLang="en-US" dirty="0" smtClean="0"/>
              <a:t>    </a:t>
            </a:r>
            <a:endParaRPr lang="en-US" altLang="zh-CN" dirty="0" smtClean="0"/>
          </a:p>
          <a:p>
            <a:r>
              <a:rPr lang="en-US" altLang="zh-CN" sz="2000" dirty="0" smtClean="0"/>
              <a:t>       </a:t>
            </a:r>
            <a:r>
              <a:rPr lang="zh-CN" altLang="en-US" sz="2000" dirty="0" smtClean="0"/>
              <a:t>一、</a:t>
            </a:r>
            <a:r>
              <a:rPr lang="en-US" altLang="zh-CN" sz="2000" dirty="0" smtClean="0"/>
              <a:t>《</a:t>
            </a:r>
            <a:r>
              <a:rPr lang="zh-CN" altLang="en-US" sz="2000" dirty="0" smtClean="0"/>
              <a:t>中华人民共和国印花税法</a:t>
            </a:r>
            <a:r>
              <a:rPr lang="en-US" altLang="zh-CN" sz="2000" dirty="0" smtClean="0"/>
              <a:t>》</a:t>
            </a:r>
            <a:r>
              <a:rPr lang="zh-CN" altLang="en-US" sz="2000" dirty="0" smtClean="0"/>
              <a:t>已由中华人民共和国第十三届全国人民代表大会常务委员会第二十九次会议于</a:t>
            </a:r>
            <a:r>
              <a:rPr lang="en-US" altLang="zh-CN" sz="2000" dirty="0" smtClean="0"/>
              <a:t>2021</a:t>
            </a:r>
            <a:r>
              <a:rPr lang="zh-CN" altLang="en-US" sz="2000" dirty="0" smtClean="0"/>
              <a:t>年</a:t>
            </a:r>
            <a:r>
              <a:rPr lang="en-US" altLang="zh-CN" sz="2000" dirty="0" smtClean="0"/>
              <a:t>6</a:t>
            </a:r>
            <a:r>
              <a:rPr lang="zh-CN" altLang="en-US" sz="2000" dirty="0" smtClean="0"/>
              <a:t>月</a:t>
            </a:r>
            <a:r>
              <a:rPr lang="en-US" altLang="zh-CN" sz="2000" dirty="0" smtClean="0"/>
              <a:t>10</a:t>
            </a:r>
            <a:r>
              <a:rPr lang="zh-CN" altLang="en-US" sz="2000" dirty="0" smtClean="0"/>
              <a:t>日通过，自</a:t>
            </a:r>
            <a:r>
              <a:rPr lang="en-US" altLang="zh-CN" sz="2000" dirty="0" smtClean="0"/>
              <a:t>2022</a:t>
            </a:r>
            <a:r>
              <a:rPr lang="zh-CN" altLang="en-US" sz="2000" dirty="0" smtClean="0"/>
              <a:t>年</a:t>
            </a:r>
            <a:r>
              <a:rPr lang="en-US" altLang="zh-CN" sz="2000" dirty="0" smtClean="0"/>
              <a:t>7</a:t>
            </a:r>
            <a:r>
              <a:rPr lang="zh-CN" altLang="en-US" sz="2000" dirty="0" smtClean="0"/>
              <a:t>月</a:t>
            </a:r>
            <a:r>
              <a:rPr lang="en-US" altLang="zh-CN" sz="2000" dirty="0" smtClean="0"/>
              <a:t>1</a:t>
            </a:r>
            <a:r>
              <a:rPr lang="zh-CN" altLang="en-US" sz="2000" dirty="0" smtClean="0"/>
              <a:t>日起施行。</a:t>
            </a:r>
            <a:endParaRPr lang="en-US" altLang="zh-CN" sz="2000" dirty="0" smtClean="0"/>
          </a:p>
          <a:p>
            <a:endParaRPr lang="en-US" altLang="zh-CN" sz="2000" dirty="0" smtClean="0"/>
          </a:p>
          <a:p>
            <a:r>
              <a:rPr lang="zh-CN" altLang="en-US" sz="2000" dirty="0" smtClean="0"/>
              <a:t>       二、 制定</a:t>
            </a:r>
            <a:r>
              <a:rPr lang="zh-CN" altLang="en-US" sz="2000" b="1" dirty="0" smtClean="0"/>
              <a:t>印花税</a:t>
            </a:r>
            <a:r>
              <a:rPr lang="zh-CN" altLang="en-US" sz="2000" dirty="0" smtClean="0"/>
              <a:t>法，总体上按照税制平移的思路，保持现行税制框架和税负水平基本不变，将</a:t>
            </a:r>
            <a:r>
              <a:rPr lang="en-US" altLang="zh-CN" sz="2000" dirty="0" smtClean="0"/>
              <a:t>《</a:t>
            </a:r>
            <a:r>
              <a:rPr lang="zh-CN" altLang="en-US" sz="2000" dirty="0" smtClean="0"/>
              <a:t>暂行条例</a:t>
            </a:r>
            <a:r>
              <a:rPr lang="en-US" altLang="zh-CN" sz="2000" dirty="0" smtClean="0"/>
              <a:t>》</a:t>
            </a:r>
            <a:r>
              <a:rPr lang="zh-CN" altLang="en-US" sz="2000" dirty="0" smtClean="0"/>
              <a:t>和证券交易</a:t>
            </a:r>
            <a:r>
              <a:rPr lang="zh-CN" altLang="en-US" sz="2000" b="1" dirty="0" smtClean="0"/>
              <a:t>印花税</a:t>
            </a:r>
            <a:r>
              <a:rPr lang="zh-CN" altLang="en-US" sz="2000" dirty="0" smtClean="0"/>
              <a:t>有关规定上升为法律。同时，根据实际情况对部分内容作了必要调整，适当简并税目、降低部分税率。</a:t>
            </a:r>
            <a:endParaRPr lang="en-US" altLang="zh-CN" sz="2000" dirty="0" smtClean="0"/>
          </a:p>
          <a:p>
            <a:br>
              <a:rPr lang="zh-CN" altLang="en-US" sz="2400" dirty="0" smtClean="0"/>
            </a:br>
            <a:endParaRPr lang="en-US" altLang="zh-CN" dirty="0" smtClean="0"/>
          </a:p>
          <a:p>
            <a:br>
              <a:rPr lang="zh-CN" altLang="en-US" dirty="0" smtClean="0"/>
            </a:br>
            <a:br>
              <a:rPr lang="zh-CN" altLang="en-US" dirty="0" smtClean="0"/>
            </a:br>
            <a:endParaRPr lang="zh-CN" altLang="en-US" dirty="0"/>
          </a:p>
        </p:txBody>
      </p:sp>
    </p:spTree>
  </p:cSld>
  <p:clrMapOvr>
    <a:masterClrMapping/>
  </p:clrMapOvr>
  <p:transition advTm="0">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F:\深圳国税\直属局\纳税人学堂\导图\ppt\ppt2.jpg"/>
          <p:cNvPicPr>
            <a:picLocks noChangeAspect="1"/>
          </p:cNvPicPr>
          <p:nvPr/>
        </p:nvPicPr>
        <p:blipFill>
          <a:blip r:embed="rId1"/>
          <a:stretch>
            <a:fillRect/>
          </a:stretch>
        </p:blipFill>
        <p:spPr>
          <a:xfrm>
            <a:off x="-4762" y="0"/>
            <a:ext cx="9148762" cy="5143500"/>
          </a:xfrm>
          <a:prstGeom prst="rect">
            <a:avLst/>
          </a:prstGeom>
          <a:noFill/>
          <a:ln w="9525">
            <a:noFill/>
          </a:ln>
        </p:spPr>
      </p:pic>
      <p:sp>
        <p:nvSpPr>
          <p:cNvPr id="6" name="TextBox 5"/>
          <p:cNvSpPr txBox="1"/>
          <p:nvPr/>
        </p:nvSpPr>
        <p:spPr>
          <a:xfrm>
            <a:off x="2339340" y="987425"/>
            <a:ext cx="6379210" cy="458908"/>
          </a:xfrm>
          <a:prstGeom prst="rect">
            <a:avLst/>
          </a:prstGeom>
          <a:noFill/>
        </p:spPr>
        <p:txBody>
          <a:bodyPr wrap="square">
            <a:spAutoFit/>
          </a:bodyPr>
          <a:lstStyle/>
          <a:p>
            <a:pPr marR="0" defTabSz="914400" fontAlgn="auto">
              <a:lnSpc>
                <a:spcPct val="150000"/>
              </a:lnSpc>
              <a:spcBef>
                <a:spcPts val="0"/>
              </a:spcBef>
              <a:spcAft>
                <a:spcPts val="0"/>
              </a:spcAft>
              <a:buClrTx/>
              <a:buSzTx/>
              <a:buFontTx/>
              <a:buNone/>
              <a:defRPr/>
            </a:pPr>
            <a:endParaRPr kumimoji="0" lang="zh-CN" altLang="en-US" kern="0" cap="none" spc="300" normalizeH="0" baseline="0" noProof="0" dirty="0">
              <a:solidFill>
                <a:srgbClr val="0F6FC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9221" name="图片 6"/>
          <p:cNvPicPr>
            <a:picLocks noChangeAspect="1"/>
          </p:cNvPicPr>
          <p:nvPr/>
        </p:nvPicPr>
        <p:blipFill>
          <a:blip r:embed="rId2"/>
          <a:stretch>
            <a:fillRect/>
          </a:stretch>
        </p:blipFill>
        <p:spPr>
          <a:xfrm>
            <a:off x="357188" y="876300"/>
            <a:ext cx="1785937" cy="2120900"/>
          </a:xfrm>
          <a:prstGeom prst="rect">
            <a:avLst/>
          </a:prstGeom>
          <a:noFill/>
          <a:ln w="9525">
            <a:noFill/>
          </a:ln>
        </p:spPr>
      </p:pic>
      <p:sp>
        <p:nvSpPr>
          <p:cNvPr id="9222" name="文本框 12"/>
          <p:cNvSpPr txBox="1"/>
          <p:nvPr/>
        </p:nvSpPr>
        <p:spPr>
          <a:xfrm>
            <a:off x="468313" y="150813"/>
            <a:ext cx="7318029" cy="1415772"/>
          </a:xfrm>
          <a:prstGeom prst="rect">
            <a:avLst/>
          </a:prstGeom>
          <a:noFill/>
          <a:ln w="9525">
            <a:noFill/>
          </a:ln>
        </p:spPr>
        <p:txBody>
          <a:bodyPr wrap="none" anchor="t" anchorCtr="0">
            <a:spAutoFit/>
          </a:bodyPr>
          <a:lstStyle/>
          <a:p>
            <a:r>
              <a:rPr lang="zh-CN" altLang="en-US" sz="2400" dirty="0" smtClean="0">
                <a:solidFill>
                  <a:srgbClr val="0085C8"/>
                </a:solidFill>
                <a:latin typeface="微软雅黑" panose="020B0503020204020204" pitchFamily="34" charset="-122"/>
                <a:ea typeface="微软雅黑" panose="020B0503020204020204" pitchFamily="34" charset="-122"/>
              </a:rPr>
              <a:t>三、</a:t>
            </a:r>
            <a:r>
              <a:rPr lang="zh-CN" altLang="en-US" sz="2400" dirty="0" smtClean="0">
                <a:solidFill>
                  <a:srgbClr val="0085C8"/>
                </a:solidFill>
                <a:latin typeface="微软雅黑" panose="020B0503020204020204" pitchFamily="34" charset="-122"/>
                <a:ea typeface="微软雅黑" panose="020B0503020204020204" pitchFamily="34" charset="-122"/>
              </a:rPr>
              <a:t>新</a:t>
            </a:r>
            <a:r>
              <a:rPr lang="en-US" altLang="zh-CN" sz="2400" dirty="0" smtClean="0">
                <a:solidFill>
                  <a:srgbClr val="0085C8"/>
                </a:solidFill>
                <a:latin typeface="微软雅黑" panose="020B0503020204020204" pitchFamily="34" charset="-122"/>
                <a:ea typeface="微软雅黑" panose="020B0503020204020204" pitchFamily="34" charset="-122"/>
              </a:rPr>
              <a:t>《</a:t>
            </a:r>
            <a:r>
              <a:rPr lang="zh-CN" altLang="en-US" sz="2400" dirty="0" smtClean="0">
                <a:solidFill>
                  <a:srgbClr val="0085C8"/>
                </a:solidFill>
                <a:latin typeface="微软雅黑" panose="020B0503020204020204" pitchFamily="34" charset="-122"/>
                <a:ea typeface="微软雅黑" panose="020B0503020204020204" pitchFamily="34" charset="-122"/>
              </a:rPr>
              <a:t>印花税法</a:t>
            </a:r>
            <a:r>
              <a:rPr lang="en-US" altLang="zh-CN" sz="2400" dirty="0" smtClean="0">
                <a:solidFill>
                  <a:srgbClr val="0085C8"/>
                </a:solidFill>
                <a:latin typeface="微软雅黑" panose="020B0503020204020204" pitchFamily="34" charset="-122"/>
                <a:ea typeface="微软雅黑" panose="020B0503020204020204" pitchFamily="34" charset="-122"/>
              </a:rPr>
              <a:t>》</a:t>
            </a:r>
            <a:r>
              <a:rPr lang="zh-CN" altLang="en-US" sz="2400" dirty="0" smtClean="0">
                <a:solidFill>
                  <a:srgbClr val="0085C8"/>
                </a:solidFill>
                <a:latin typeface="微软雅黑" panose="020B0503020204020204" pitchFamily="34" charset="-122"/>
                <a:ea typeface="微软雅黑" panose="020B0503020204020204" pitchFamily="34" charset="-122"/>
              </a:rPr>
              <a:t>共</a:t>
            </a:r>
            <a:r>
              <a:rPr lang="en-US" altLang="zh-CN" sz="2400" dirty="0" smtClean="0">
                <a:solidFill>
                  <a:srgbClr val="0085C8"/>
                </a:solidFill>
                <a:latin typeface="微软雅黑" panose="020B0503020204020204" pitchFamily="34" charset="-122"/>
                <a:ea typeface="微软雅黑" panose="020B0503020204020204" pitchFamily="34" charset="-122"/>
              </a:rPr>
              <a:t>20</a:t>
            </a:r>
            <a:r>
              <a:rPr lang="zh-CN" altLang="en-US" sz="2400" dirty="0" smtClean="0">
                <a:solidFill>
                  <a:srgbClr val="0085C8"/>
                </a:solidFill>
                <a:latin typeface="微软雅黑" panose="020B0503020204020204" pitchFamily="34" charset="-122"/>
                <a:ea typeface="微软雅黑" panose="020B0503020204020204" pitchFamily="34" charset="-122"/>
              </a:rPr>
              <a:t>条，主要规定了以下内容：</a:t>
            </a:r>
            <a:br>
              <a:rPr lang="zh-CN" altLang="en-US" sz="3200" dirty="0" smtClean="0"/>
            </a:br>
            <a:br>
              <a:rPr lang="zh-CN" altLang="en-US" sz="3200" dirty="0" smtClean="0"/>
            </a:br>
            <a:endParaRPr lang="zh-CN" altLang="en-US" sz="3000" dirty="0">
              <a:solidFill>
                <a:srgbClr val="0085C8"/>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50825" y="788988"/>
            <a:ext cx="8497888" cy="0"/>
          </a:xfrm>
          <a:prstGeom prst="line">
            <a:avLst/>
          </a:prstGeom>
          <a:ln w="28575">
            <a:solidFill>
              <a:srgbClr val="0093DD"/>
            </a:solidFill>
          </a:ln>
        </p:spPr>
        <p:style>
          <a:lnRef idx="1">
            <a:schemeClr val="accent5"/>
          </a:lnRef>
          <a:fillRef idx="0">
            <a:schemeClr val="accent5"/>
          </a:fillRef>
          <a:effectRef idx="0">
            <a:schemeClr val="accent5"/>
          </a:effectRef>
          <a:fontRef idx="minor">
            <a:schemeClr val="tx1"/>
          </a:fontRef>
        </p:style>
      </p:cxnSp>
      <p:cxnSp>
        <p:nvCxnSpPr>
          <p:cNvPr id="10" name="直接连接符 9"/>
          <p:cNvCxnSpPr/>
          <p:nvPr/>
        </p:nvCxnSpPr>
        <p:spPr>
          <a:xfrm flipV="1">
            <a:off x="250825" y="727075"/>
            <a:ext cx="8497888" cy="7938"/>
          </a:xfrm>
          <a:prstGeom prst="line">
            <a:avLst/>
          </a:prstGeom>
          <a:ln w="9525">
            <a:solidFill>
              <a:srgbClr val="0093DD"/>
            </a:solidFill>
          </a:ln>
        </p:spPr>
        <p:style>
          <a:lnRef idx="1">
            <a:schemeClr val="accent5"/>
          </a:lnRef>
          <a:fillRef idx="0">
            <a:schemeClr val="accent5"/>
          </a:fillRef>
          <a:effectRef idx="0">
            <a:schemeClr val="accent5"/>
          </a:effectRef>
          <a:fontRef idx="minor">
            <a:schemeClr val="tx1"/>
          </a:fontRef>
        </p:style>
      </p:cxnSp>
      <p:sp>
        <p:nvSpPr>
          <p:cNvPr id="11" name="TextBox 10"/>
          <p:cNvSpPr txBox="1"/>
          <p:nvPr/>
        </p:nvSpPr>
        <p:spPr>
          <a:xfrm>
            <a:off x="2214546" y="1000114"/>
            <a:ext cx="6000792" cy="369332"/>
          </a:xfrm>
          <a:prstGeom prst="rect">
            <a:avLst/>
          </a:prstGeom>
          <a:noFill/>
        </p:spPr>
        <p:txBody>
          <a:bodyPr wrap="square" rtlCol="0">
            <a:spAutoFit/>
          </a:bodyPr>
          <a:lstStyle/>
          <a:p>
            <a:endParaRPr lang="zh-CN" altLang="en-US" dirty="0"/>
          </a:p>
        </p:txBody>
      </p:sp>
      <p:sp>
        <p:nvSpPr>
          <p:cNvPr id="12" name="TextBox 11"/>
          <p:cNvSpPr txBox="1"/>
          <p:nvPr/>
        </p:nvSpPr>
        <p:spPr>
          <a:xfrm>
            <a:off x="2285984" y="1214428"/>
            <a:ext cx="5072098" cy="2800767"/>
          </a:xfrm>
          <a:prstGeom prst="rect">
            <a:avLst/>
          </a:prstGeom>
          <a:noFill/>
        </p:spPr>
        <p:txBody>
          <a:bodyPr wrap="square" rtlCol="0">
            <a:spAutoFit/>
          </a:bodyPr>
          <a:lstStyle/>
          <a:p>
            <a:r>
              <a:rPr lang="zh-CN" altLang="en-US" sz="2800" dirty="0" smtClean="0"/>
              <a:t>（一）</a:t>
            </a:r>
            <a:r>
              <a:rPr lang="zh-CN" altLang="en-US" sz="2800" dirty="0" smtClean="0"/>
              <a:t>纳税人和扣缴义务人</a:t>
            </a:r>
            <a:endParaRPr lang="en-US" altLang="zh-CN" sz="2800" dirty="0" smtClean="0"/>
          </a:p>
          <a:p>
            <a:r>
              <a:rPr lang="zh-CN" altLang="en-US" sz="2800" dirty="0" smtClean="0"/>
              <a:t>（二）征税范围</a:t>
            </a:r>
            <a:endParaRPr lang="en-US" altLang="zh-CN" sz="2800" dirty="0" smtClean="0"/>
          </a:p>
          <a:p>
            <a:r>
              <a:rPr lang="zh-CN" altLang="en-US" sz="2800" dirty="0" smtClean="0"/>
              <a:t>（三）税目税率</a:t>
            </a:r>
            <a:endParaRPr lang="en-US" altLang="zh-CN" sz="2800" dirty="0" smtClean="0"/>
          </a:p>
          <a:p>
            <a:r>
              <a:rPr lang="zh-CN" altLang="en-US" sz="2800" dirty="0" smtClean="0"/>
              <a:t>（四）计税依据和应纳税额</a:t>
            </a:r>
            <a:endParaRPr lang="en-US" altLang="zh-CN" sz="2800" dirty="0" smtClean="0"/>
          </a:p>
          <a:p>
            <a:r>
              <a:rPr lang="zh-CN" altLang="en-US" sz="2800" dirty="0" smtClean="0"/>
              <a:t>（五）税收优惠</a:t>
            </a:r>
            <a:br>
              <a:rPr lang="zh-CN" altLang="en-US" sz="2800" dirty="0" smtClean="0"/>
            </a:br>
            <a:br>
              <a:rPr lang="zh-CN" altLang="en-US" dirty="0" smtClean="0"/>
            </a:br>
            <a:endParaRPr lang="zh-CN" altLang="en-US" dirty="0"/>
          </a:p>
        </p:txBody>
      </p:sp>
    </p:spTree>
  </p:cSld>
  <p:clrMapOvr>
    <a:masterClrMapping/>
  </p:clrMapOvr>
  <p:transition advClick="0" advTm="5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9"/>
          <p:cNvSpPr txBox="1"/>
          <p:nvPr/>
        </p:nvSpPr>
        <p:spPr>
          <a:xfrm>
            <a:off x="1500166" y="1928808"/>
            <a:ext cx="6786610" cy="646331"/>
          </a:xfrm>
          <a:prstGeom prst="rect">
            <a:avLst/>
          </a:prstGeom>
          <a:noFill/>
          <a:ln w="9525">
            <a:noFill/>
          </a:ln>
        </p:spPr>
        <p:txBody>
          <a:bodyPr wrap="square" anchor="ctr" anchorCtr="0">
            <a:spAutoFit/>
          </a:bodyPr>
          <a:lstStyle/>
          <a:p>
            <a:pPr algn="ctr"/>
            <a:r>
              <a:rPr lang="zh-CN" altLang="en-US" sz="3600" b="1" dirty="0" smtClean="0">
                <a:solidFill>
                  <a:srgbClr val="0F6FC6"/>
                </a:solidFill>
                <a:latin typeface="微软雅黑" panose="020B0503020204020204" pitchFamily="34" charset="-122"/>
                <a:ea typeface="微软雅黑" panose="020B0503020204020204" pitchFamily="34" charset="-122"/>
              </a:rPr>
              <a:t>印花税法主要内容和变化</a:t>
            </a:r>
            <a:endParaRPr lang="zh-CN" altLang="en-US" sz="3600" b="1" dirty="0">
              <a:solidFill>
                <a:srgbClr val="0F6FC6"/>
              </a:solidFill>
              <a:latin typeface="微软雅黑" panose="020B0503020204020204" pitchFamily="34" charset="-122"/>
              <a:ea typeface="微软雅黑" panose="020B0503020204020204" pitchFamily="34" charset="-122"/>
            </a:endParaRPr>
          </a:p>
        </p:txBody>
      </p:sp>
      <p:sp>
        <p:nvSpPr>
          <p:cNvPr id="13" name="直角三角形 12"/>
          <p:cNvSpPr/>
          <p:nvPr/>
        </p:nvSpPr>
        <p:spPr>
          <a:xfrm rot="5400000">
            <a:off x="450056" y="-450056"/>
            <a:ext cx="2700338" cy="3600450"/>
          </a:xfrm>
          <a:prstGeom prst="rtTriangle">
            <a:avLst/>
          </a:prstGeom>
          <a:solidFill>
            <a:srgbClr val="D7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直角三角形 13"/>
          <p:cNvSpPr/>
          <p:nvPr/>
        </p:nvSpPr>
        <p:spPr>
          <a:xfrm rot="5400000">
            <a:off x="371475" y="-371475"/>
            <a:ext cx="2228850" cy="2971800"/>
          </a:xfrm>
          <a:prstGeom prst="rtTriangle">
            <a:avLst/>
          </a:prstGeom>
          <a:solidFill>
            <a:srgbClr val="15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173" name="文本框 1"/>
          <p:cNvSpPr txBox="1"/>
          <p:nvPr/>
        </p:nvSpPr>
        <p:spPr>
          <a:xfrm>
            <a:off x="395288" y="195263"/>
            <a:ext cx="1152525" cy="1106805"/>
          </a:xfrm>
          <a:prstGeom prst="rect">
            <a:avLst/>
          </a:prstGeom>
          <a:noFill/>
          <a:ln w="9525">
            <a:noFill/>
          </a:ln>
        </p:spPr>
        <p:txBody>
          <a:bodyPr anchor="t" anchorCtr="0">
            <a:spAutoFit/>
          </a:bodyPr>
          <a:lstStyle/>
          <a:p>
            <a:r>
              <a:rPr lang="en-US" altLang="zh-CN" sz="6600" b="1" dirty="0" smtClean="0">
                <a:solidFill>
                  <a:schemeClr val="bg1"/>
                </a:solidFill>
                <a:latin typeface="Arial" panose="020B0604020202020204" pitchFamily="34" charset="0"/>
                <a:ea typeface="宋体" panose="02010600030101010101" pitchFamily="2" charset="-122"/>
              </a:rPr>
              <a:t>2</a:t>
            </a:r>
            <a:endParaRPr lang="zh-CN" altLang="en-US" sz="6600" b="1" dirty="0">
              <a:solidFill>
                <a:schemeClr val="bg1"/>
              </a:solidFill>
              <a:latin typeface="Arial" panose="020B0604020202020204" pitchFamily="34" charset="0"/>
              <a:ea typeface="Arial" panose="020B0604020202020204" pitchFamily="34" charset="0"/>
            </a:endParaRPr>
          </a:p>
        </p:txBody>
      </p:sp>
    </p:spTree>
  </p:cSld>
  <p:clrMapOvr>
    <a:masterClrMapping/>
  </p:clrMapOvr>
  <p:transition advTm="624">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F:\深圳国税\直属局\纳税人学堂\导图\ppt\ppt2.jpg"/>
          <p:cNvPicPr>
            <a:picLocks noChangeAspect="1"/>
          </p:cNvPicPr>
          <p:nvPr/>
        </p:nvPicPr>
        <p:blipFill>
          <a:blip r:embed="rId1"/>
          <a:stretch>
            <a:fillRect/>
          </a:stretch>
        </p:blipFill>
        <p:spPr>
          <a:xfrm>
            <a:off x="0" y="0"/>
            <a:ext cx="9148762" cy="5143500"/>
          </a:xfrm>
          <a:prstGeom prst="rect">
            <a:avLst/>
          </a:prstGeom>
          <a:noFill/>
          <a:ln w="9525">
            <a:noFill/>
          </a:ln>
        </p:spPr>
      </p:pic>
      <p:pic>
        <p:nvPicPr>
          <p:cNvPr id="9221" name="图片 6"/>
          <p:cNvPicPr>
            <a:picLocks noChangeAspect="1"/>
          </p:cNvPicPr>
          <p:nvPr/>
        </p:nvPicPr>
        <p:blipFill>
          <a:blip r:embed="rId2"/>
          <a:stretch>
            <a:fillRect/>
          </a:stretch>
        </p:blipFill>
        <p:spPr>
          <a:xfrm>
            <a:off x="357188" y="876300"/>
            <a:ext cx="1785937" cy="2120900"/>
          </a:xfrm>
          <a:prstGeom prst="rect">
            <a:avLst/>
          </a:prstGeom>
          <a:noFill/>
          <a:ln w="9525">
            <a:noFill/>
          </a:ln>
        </p:spPr>
      </p:pic>
      <p:sp>
        <p:nvSpPr>
          <p:cNvPr id="9222" name="文本框 12"/>
          <p:cNvSpPr txBox="1"/>
          <p:nvPr/>
        </p:nvSpPr>
        <p:spPr>
          <a:xfrm>
            <a:off x="468313" y="150813"/>
            <a:ext cx="4483920" cy="553998"/>
          </a:xfrm>
          <a:prstGeom prst="rect">
            <a:avLst/>
          </a:prstGeom>
          <a:noFill/>
          <a:ln w="9525">
            <a:noFill/>
          </a:ln>
        </p:spPr>
        <p:txBody>
          <a:bodyPr wrap="none" anchor="t" anchorCtr="0">
            <a:spAutoFit/>
          </a:bodyPr>
          <a:lstStyle/>
          <a:p>
            <a:r>
              <a:rPr lang="en-US" altLang="zh-CN" sz="3000" dirty="0" smtClean="0">
                <a:solidFill>
                  <a:srgbClr val="0085C8"/>
                </a:solidFill>
                <a:latin typeface="微软雅黑" panose="020B0503020204020204" pitchFamily="34" charset="-122"/>
                <a:ea typeface="微软雅黑" panose="020B0503020204020204" pitchFamily="34" charset="-122"/>
              </a:rPr>
              <a:t>01</a:t>
            </a:r>
            <a:r>
              <a:rPr lang="zh-CN" altLang="en-US" sz="3000" dirty="0" smtClean="0">
                <a:solidFill>
                  <a:srgbClr val="0085C8"/>
                </a:solidFill>
                <a:latin typeface="微软雅黑" panose="020B0503020204020204" pitchFamily="34" charset="-122"/>
                <a:ea typeface="微软雅黑" panose="020B0503020204020204" pitchFamily="34" charset="-122"/>
              </a:rPr>
              <a:t>、</a:t>
            </a:r>
            <a:r>
              <a:rPr lang="zh-CN" altLang="en-US" sz="3000" dirty="0" smtClean="0">
                <a:solidFill>
                  <a:srgbClr val="0085C8"/>
                </a:solidFill>
                <a:latin typeface="微软雅黑" panose="020B0503020204020204" pitchFamily="34" charset="-122"/>
                <a:ea typeface="微软雅黑" panose="020B0503020204020204" pitchFamily="34" charset="-122"/>
              </a:rPr>
              <a:t>纳税人和扣缴义务人</a:t>
            </a:r>
            <a:endParaRPr lang="zh-CN" altLang="en-US" sz="3000" dirty="0">
              <a:solidFill>
                <a:srgbClr val="0085C8"/>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50825" y="788988"/>
            <a:ext cx="8497888" cy="0"/>
          </a:xfrm>
          <a:prstGeom prst="line">
            <a:avLst/>
          </a:prstGeom>
          <a:ln w="28575">
            <a:solidFill>
              <a:srgbClr val="0093DD"/>
            </a:solidFill>
          </a:ln>
        </p:spPr>
        <p:style>
          <a:lnRef idx="1">
            <a:schemeClr val="accent5"/>
          </a:lnRef>
          <a:fillRef idx="0">
            <a:schemeClr val="accent5"/>
          </a:fillRef>
          <a:effectRef idx="0">
            <a:schemeClr val="accent5"/>
          </a:effectRef>
          <a:fontRef idx="minor">
            <a:schemeClr val="tx1"/>
          </a:fontRef>
        </p:style>
      </p:cxnSp>
      <p:cxnSp>
        <p:nvCxnSpPr>
          <p:cNvPr id="10" name="直接连接符 9"/>
          <p:cNvCxnSpPr/>
          <p:nvPr/>
        </p:nvCxnSpPr>
        <p:spPr>
          <a:xfrm flipV="1">
            <a:off x="250825" y="727075"/>
            <a:ext cx="8497888" cy="7938"/>
          </a:xfrm>
          <a:prstGeom prst="line">
            <a:avLst/>
          </a:prstGeom>
          <a:ln w="9525">
            <a:solidFill>
              <a:srgbClr val="0093DD"/>
            </a:solidFill>
          </a:ln>
        </p:spPr>
        <p:style>
          <a:lnRef idx="1">
            <a:schemeClr val="accent5"/>
          </a:lnRef>
          <a:fillRef idx="0">
            <a:schemeClr val="accent5"/>
          </a:fillRef>
          <a:effectRef idx="0">
            <a:schemeClr val="accent5"/>
          </a:effectRef>
          <a:fontRef idx="minor">
            <a:schemeClr val="tx1"/>
          </a:fontRef>
        </p:style>
      </p:cxnSp>
      <p:sp>
        <p:nvSpPr>
          <p:cNvPr id="60" name="文本框 69"/>
          <p:cNvSpPr txBox="1"/>
          <p:nvPr/>
        </p:nvSpPr>
        <p:spPr>
          <a:xfrm>
            <a:off x="2472055" y="855980"/>
            <a:ext cx="6245860" cy="2185214"/>
          </a:xfrm>
          <a:prstGeom prst="rect">
            <a:avLst/>
          </a:prstGeom>
          <a:noFill/>
        </p:spPr>
        <p:txBody>
          <a:bodyPr wrap="square" rtlCol="0">
            <a:spAutoFit/>
          </a:bodyPr>
          <a:lstStyle/>
          <a:p>
            <a:pPr>
              <a:spcBef>
                <a:spcPts val="600"/>
              </a:spcBef>
              <a:spcAft>
                <a:spcPts val="600"/>
              </a:spcAft>
            </a:pPr>
            <a:r>
              <a:rPr lang="zh-CN" altLang="en-US" dirty="0" smtClean="0"/>
              <a:t>       在中华人民共和国境内书立应税凭证、进行证券交易的单位和个人，为印花税的纳税人，应当依照本法规定缴纳印花税。在中华人民共和国境外书立在境内使用的应税凭证的单位和个人，应当依照本法规定缴纳印花税</a:t>
            </a:r>
            <a:r>
              <a:rPr lang="zh-CN" altLang="en-US" dirty="0" smtClean="0"/>
              <a:t>。</a:t>
            </a:r>
            <a:endParaRPr lang="en-US" altLang="zh-CN" dirty="0" smtClean="0"/>
          </a:p>
          <a:p>
            <a:pPr>
              <a:spcBef>
                <a:spcPts val="600"/>
              </a:spcBef>
              <a:spcAft>
                <a:spcPts val="600"/>
              </a:spcAft>
            </a:pPr>
            <a:r>
              <a:rPr lang="zh-CN" altLang="en-US" dirty="0" smtClean="0"/>
              <a:t>       原</a:t>
            </a:r>
            <a:r>
              <a:rPr lang="en-US" altLang="zh-CN" dirty="0" smtClean="0"/>
              <a:t>《</a:t>
            </a:r>
            <a:r>
              <a:rPr lang="zh-CN" altLang="en-US" dirty="0" smtClean="0"/>
              <a:t>印花税暂行条例</a:t>
            </a:r>
            <a:r>
              <a:rPr lang="en-US" altLang="zh-CN" dirty="0" smtClean="0"/>
              <a:t>》</a:t>
            </a:r>
            <a:r>
              <a:rPr lang="zh-CN" altLang="en-US" dirty="0" smtClean="0"/>
              <a:t>对于境外个人如何缴纳印花税，能否实行源泉扣缴，都没有规定。这次立法增加了此方面的规定：</a:t>
            </a:r>
            <a:endParaRPr lang="zh-CN" sz="1800" b="1" dirty="0">
              <a:solidFill>
                <a:schemeClr val="bg1"/>
              </a:solidFill>
              <a:latin typeface="微软雅黑" panose="020B0503020204020204" pitchFamily="34" charset="-122"/>
              <a:ea typeface="微软雅黑" panose="020B0503020204020204" pitchFamily="34" charset="-122"/>
              <a:sym typeface="+mn-ea"/>
            </a:endParaRPr>
          </a:p>
        </p:txBody>
      </p:sp>
      <p:graphicFrame>
        <p:nvGraphicFramePr>
          <p:cNvPr id="11" name="表格 10"/>
          <p:cNvGraphicFramePr>
            <a:graphicFrameLocks noGrp="1"/>
          </p:cNvGraphicFramePr>
          <p:nvPr/>
        </p:nvGraphicFramePr>
        <p:xfrm>
          <a:off x="2214245" y="2997200"/>
          <a:ext cx="6715125" cy="1035050"/>
        </p:xfrm>
        <a:graphic>
          <a:graphicData uri="http://schemas.openxmlformats.org/drawingml/2006/table">
            <a:tbl>
              <a:tblPr firstRow="1" bandRow="1">
                <a:tableStyleId>{5C22544A-7EE6-4342-B048-85BDC9FD1C3A}</a:tableStyleId>
              </a:tblPr>
              <a:tblGrid>
                <a:gridCol w="1643380"/>
                <a:gridCol w="2143125"/>
                <a:gridCol w="2928620"/>
              </a:tblGrid>
              <a:tr h="481330">
                <a:tc rowSpan="2">
                  <a:txBody>
                    <a:bodyPr/>
                    <a:lstStyle/>
                    <a:p>
                      <a:r>
                        <a:rPr lang="zh-CN" altLang="en-US" dirty="0" smtClean="0"/>
                        <a:t>纳税人为境外单位或者个人</a:t>
                      </a:r>
                      <a:endParaRPr lang="zh-CN" altLang="en-US" dirty="0"/>
                    </a:p>
                  </a:txBody>
                  <a:tcPr/>
                </a:tc>
                <a:tc>
                  <a:txBody>
                    <a:bodyPr/>
                    <a:lstStyle/>
                    <a:p>
                      <a:r>
                        <a:rPr lang="zh-CN" altLang="en-US" dirty="0" smtClean="0"/>
                        <a:t>在境内有代理人</a:t>
                      </a:r>
                      <a:endParaRPr lang="zh-CN" altLang="en-US" dirty="0"/>
                    </a:p>
                  </a:txBody>
                  <a:tcPr/>
                </a:tc>
                <a:tc>
                  <a:txBody>
                    <a:bodyPr/>
                    <a:lstStyle/>
                    <a:p>
                      <a:r>
                        <a:rPr lang="zh-CN" altLang="en-US" sz="1100" dirty="0" smtClean="0"/>
                        <a:t>以其境内代理人为扣缴义务人</a:t>
                      </a:r>
                      <a:endParaRPr lang="zh-CN" altLang="en-US" sz="1100" dirty="0"/>
                    </a:p>
                  </a:txBody>
                  <a:tcPr/>
                </a:tc>
              </a:tr>
              <a:tr h="553720">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在境内没有代理人</a:t>
                      </a:r>
                      <a:endParaRPr lang="zh-CN" altLang="en-US" dirty="0" smtClean="0"/>
                    </a:p>
                  </a:txBody>
                  <a:tcPr/>
                </a:tc>
                <a:tc>
                  <a:txBody>
                    <a:bodyPr/>
                    <a:lstStyle/>
                    <a:p>
                      <a:r>
                        <a:rPr lang="zh-CN" altLang="en-US" sz="1100" dirty="0" smtClean="0"/>
                        <a:t>由纳税人自行申报缴纳印花税，具体办法由国务院主管部门规定</a:t>
                      </a:r>
                      <a:endParaRPr lang="zh-CN" altLang="en-US" sz="1100" dirty="0"/>
                    </a:p>
                  </a:txBody>
                  <a:tcPr/>
                </a:tc>
              </a:tr>
            </a:tbl>
          </a:graphicData>
        </a:graphic>
      </p:graphicFrame>
    </p:spTree>
  </p:cSld>
  <p:clrMapOvr>
    <a:masterClrMapping/>
  </p:clrMapOvr>
  <p:transition advClick="0" advTm="5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F:\深圳国税\直属局\纳税人学堂\导图\ppt\ppt2.jpg"/>
          <p:cNvPicPr>
            <a:picLocks noChangeAspect="1"/>
          </p:cNvPicPr>
          <p:nvPr/>
        </p:nvPicPr>
        <p:blipFill>
          <a:blip r:embed="rId1"/>
          <a:stretch>
            <a:fillRect/>
          </a:stretch>
        </p:blipFill>
        <p:spPr>
          <a:xfrm>
            <a:off x="0" y="0"/>
            <a:ext cx="9148762" cy="5143500"/>
          </a:xfrm>
          <a:prstGeom prst="rect">
            <a:avLst/>
          </a:prstGeom>
          <a:noFill/>
          <a:ln w="9525">
            <a:noFill/>
          </a:ln>
        </p:spPr>
      </p:pic>
      <p:sp>
        <p:nvSpPr>
          <p:cNvPr id="9222" name="文本框 12"/>
          <p:cNvSpPr txBox="1"/>
          <p:nvPr/>
        </p:nvSpPr>
        <p:spPr>
          <a:xfrm>
            <a:off x="468313" y="150813"/>
            <a:ext cx="4192173" cy="553998"/>
          </a:xfrm>
          <a:prstGeom prst="rect">
            <a:avLst/>
          </a:prstGeom>
          <a:noFill/>
          <a:ln w="9525">
            <a:noFill/>
          </a:ln>
        </p:spPr>
        <p:txBody>
          <a:bodyPr wrap="none" anchor="t" anchorCtr="0">
            <a:spAutoFit/>
          </a:bodyPr>
          <a:lstStyle/>
          <a:p>
            <a:r>
              <a:rPr lang="en-US" altLang="zh-CN" sz="3000" dirty="0" smtClean="0">
                <a:solidFill>
                  <a:srgbClr val="0085C8"/>
                </a:solidFill>
                <a:latin typeface="微软雅黑" panose="020B0503020204020204" pitchFamily="34" charset="-122"/>
                <a:ea typeface="微软雅黑" panose="020B0503020204020204" pitchFamily="34" charset="-122"/>
              </a:rPr>
              <a:t>02.</a:t>
            </a:r>
            <a:r>
              <a:rPr lang="zh-CN" altLang="en-US" sz="3000" dirty="0" smtClean="0">
                <a:solidFill>
                  <a:srgbClr val="0085C8"/>
                </a:solidFill>
                <a:latin typeface="微软雅黑" panose="020B0503020204020204" pitchFamily="34" charset="-122"/>
                <a:ea typeface="微软雅黑" panose="020B0503020204020204" pitchFamily="34" charset="-122"/>
              </a:rPr>
              <a:t>征税范围和具体</a:t>
            </a:r>
            <a:r>
              <a:rPr lang="zh-CN" altLang="en-US" sz="3000" dirty="0" smtClean="0">
                <a:solidFill>
                  <a:srgbClr val="0085C8"/>
                </a:solidFill>
                <a:latin typeface="微软雅黑" panose="020B0503020204020204" pitchFamily="34" charset="-122"/>
                <a:ea typeface="微软雅黑" panose="020B0503020204020204" pitchFamily="34" charset="-122"/>
              </a:rPr>
              <a:t>税率</a:t>
            </a:r>
            <a:endParaRPr lang="zh-CN" altLang="en-US" sz="3000" dirty="0" smtClean="0">
              <a:solidFill>
                <a:srgbClr val="0085C8"/>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14282" y="714362"/>
            <a:ext cx="8497888" cy="0"/>
          </a:xfrm>
          <a:prstGeom prst="line">
            <a:avLst/>
          </a:prstGeom>
          <a:ln w="28575">
            <a:solidFill>
              <a:srgbClr val="0093DD"/>
            </a:solidFill>
          </a:ln>
        </p:spPr>
        <p:style>
          <a:lnRef idx="1">
            <a:schemeClr val="accent5"/>
          </a:lnRef>
          <a:fillRef idx="0">
            <a:schemeClr val="accent5"/>
          </a:fillRef>
          <a:effectRef idx="0">
            <a:schemeClr val="accent5"/>
          </a:effectRef>
          <a:fontRef idx="minor">
            <a:schemeClr val="tx1"/>
          </a:fontRef>
        </p:style>
      </p:cxnSp>
      <p:cxnSp>
        <p:nvCxnSpPr>
          <p:cNvPr id="10" name="直接连接符 9"/>
          <p:cNvCxnSpPr/>
          <p:nvPr/>
        </p:nvCxnSpPr>
        <p:spPr>
          <a:xfrm flipV="1">
            <a:off x="214282" y="642924"/>
            <a:ext cx="8497888" cy="7938"/>
          </a:xfrm>
          <a:prstGeom prst="line">
            <a:avLst/>
          </a:prstGeom>
          <a:ln w="9525">
            <a:solidFill>
              <a:srgbClr val="0093DD"/>
            </a:solidFill>
          </a:ln>
        </p:spPr>
        <p:style>
          <a:lnRef idx="1">
            <a:schemeClr val="accent5"/>
          </a:lnRef>
          <a:fillRef idx="0">
            <a:schemeClr val="accent5"/>
          </a:fillRef>
          <a:effectRef idx="0">
            <a:schemeClr val="accent5"/>
          </a:effectRef>
          <a:fontRef idx="minor">
            <a:schemeClr val="tx1"/>
          </a:fontRef>
        </p:style>
      </p:cxnSp>
      <p:sp>
        <p:nvSpPr>
          <p:cNvPr id="11" name="TextBox 10"/>
          <p:cNvSpPr txBox="1"/>
          <p:nvPr/>
        </p:nvSpPr>
        <p:spPr>
          <a:xfrm>
            <a:off x="2357422" y="1000114"/>
            <a:ext cx="4857784" cy="307777"/>
          </a:xfrm>
          <a:prstGeom prst="rect">
            <a:avLst/>
          </a:prstGeom>
          <a:noFill/>
        </p:spPr>
        <p:txBody>
          <a:bodyPr wrap="square" rtlCol="0">
            <a:spAutoFit/>
          </a:bodyPr>
          <a:lstStyle/>
          <a:p>
            <a:r>
              <a:rPr lang="zh-CN" altLang="en-US" sz="1400" dirty="0" smtClean="0"/>
              <a:t>。</a:t>
            </a:r>
            <a:endParaRPr lang="zh-CN" altLang="en-US" sz="1400" dirty="0"/>
          </a:p>
        </p:txBody>
      </p:sp>
      <p:pic>
        <p:nvPicPr>
          <p:cNvPr id="2050" name="Picture 2" descr="D:\Users\Administrator\Desktop\3.jpg"/>
          <p:cNvPicPr>
            <a:picLocks noChangeAspect="1" noChangeArrowheads="1"/>
          </p:cNvPicPr>
          <p:nvPr/>
        </p:nvPicPr>
        <p:blipFill>
          <a:blip r:embed="rId2"/>
          <a:srcRect/>
          <a:stretch>
            <a:fillRect/>
          </a:stretch>
        </p:blipFill>
        <p:spPr bwMode="auto">
          <a:xfrm>
            <a:off x="214282" y="714362"/>
            <a:ext cx="2643206" cy="3786214"/>
          </a:xfrm>
          <a:prstGeom prst="rect">
            <a:avLst/>
          </a:prstGeom>
          <a:noFill/>
        </p:spPr>
      </p:pic>
      <p:pic>
        <p:nvPicPr>
          <p:cNvPr id="2051" name="Picture 3" descr="D:\Users\Administrator\Desktop\4.jpg"/>
          <p:cNvPicPr>
            <a:picLocks noChangeAspect="1" noChangeArrowheads="1"/>
          </p:cNvPicPr>
          <p:nvPr/>
        </p:nvPicPr>
        <p:blipFill>
          <a:blip r:embed="rId3"/>
          <a:srcRect/>
          <a:stretch>
            <a:fillRect/>
          </a:stretch>
        </p:blipFill>
        <p:spPr bwMode="auto">
          <a:xfrm>
            <a:off x="2928926" y="714362"/>
            <a:ext cx="2806493" cy="3786214"/>
          </a:xfrm>
          <a:prstGeom prst="rect">
            <a:avLst/>
          </a:prstGeom>
          <a:noFill/>
        </p:spPr>
      </p:pic>
      <p:sp>
        <p:nvSpPr>
          <p:cNvPr id="12" name="TextBox 11"/>
          <p:cNvSpPr txBox="1"/>
          <p:nvPr/>
        </p:nvSpPr>
        <p:spPr>
          <a:xfrm>
            <a:off x="6215074" y="1142990"/>
            <a:ext cx="2500330" cy="3322955"/>
          </a:xfrm>
          <a:prstGeom prst="rect">
            <a:avLst/>
          </a:prstGeom>
          <a:noFill/>
        </p:spPr>
        <p:txBody>
          <a:bodyPr wrap="square" rtlCol="0">
            <a:spAutoFit/>
          </a:bodyPr>
          <a:lstStyle/>
          <a:p>
            <a:endParaRPr lang="en-US" altLang="zh-CN" sz="1200" dirty="0" smtClean="0"/>
          </a:p>
          <a:p>
            <a:pPr latinLnBrk="1"/>
            <a:r>
              <a:rPr lang="en-US" altLang="zh-CN" sz="1100" b="1" dirty="0" smtClean="0"/>
              <a:t>1</a:t>
            </a:r>
            <a:r>
              <a:rPr lang="zh-CN" altLang="en-US" sz="1100" b="1" dirty="0" smtClean="0"/>
              <a:t>、</a:t>
            </a:r>
            <a:r>
              <a:rPr lang="zh-CN" altLang="en-US" sz="1100" b="1" dirty="0" smtClean="0"/>
              <a:t>承揽合同、建设工程合同、运输合同印花税的税率从原先的万分之五降低为万分之三。</a:t>
            </a:r>
            <a:endParaRPr lang="en-US" altLang="zh-CN" sz="1100" b="1" dirty="0" smtClean="0"/>
          </a:p>
          <a:p>
            <a:pPr latinLnBrk="1"/>
            <a:endParaRPr lang="zh-CN" altLang="en-US" sz="1100" b="1" dirty="0" smtClean="0"/>
          </a:p>
          <a:p>
            <a:pPr latinLnBrk="1"/>
            <a:r>
              <a:rPr lang="en-US" altLang="zh-CN" sz="1100" b="1" dirty="0" smtClean="0"/>
              <a:t>2</a:t>
            </a:r>
            <a:r>
              <a:rPr lang="zh-CN" altLang="en-US" sz="1100" b="1" dirty="0" smtClean="0"/>
              <a:t>、部分产权转移合同降低税率：商标权、著作权、专利权、专有技术使用权转让书据印花税税率从原先的万分之五降低为万分之三。</a:t>
            </a:r>
            <a:endParaRPr lang="en-US" altLang="zh-CN" sz="1100" b="1" dirty="0" smtClean="0"/>
          </a:p>
          <a:p>
            <a:pPr latinLnBrk="1"/>
            <a:endParaRPr lang="zh-CN" altLang="en-US" sz="1100" b="1" dirty="0" smtClean="0"/>
          </a:p>
          <a:p>
            <a:pPr latinLnBrk="1"/>
            <a:r>
              <a:rPr lang="en-US" altLang="zh-CN" sz="1100" b="1" dirty="0" smtClean="0"/>
              <a:t>3</a:t>
            </a:r>
            <a:r>
              <a:rPr lang="zh-CN" altLang="en-US" sz="1100" b="1" dirty="0" smtClean="0"/>
              <a:t>、营业账簿印花税税率从原先按对“实收资本和资本公积合计”的万分之五降低为万分之二点五，将财税</a:t>
            </a:r>
            <a:r>
              <a:rPr lang="en-US" altLang="zh-CN" sz="1100" b="1" dirty="0" smtClean="0"/>
              <a:t>〔2018〕50</a:t>
            </a:r>
            <a:r>
              <a:rPr lang="zh-CN" altLang="en-US" sz="1100" b="1" dirty="0" smtClean="0"/>
              <a:t>号规定直接纳入立法。</a:t>
            </a:r>
            <a:endParaRPr lang="en-US" altLang="zh-CN" sz="1100" b="1" dirty="0" smtClean="0"/>
          </a:p>
          <a:p>
            <a:pPr latinLnBrk="1"/>
            <a:endParaRPr lang="zh-CN" altLang="en-US" sz="1100" b="1" dirty="0" smtClean="0"/>
          </a:p>
          <a:p>
            <a:r>
              <a:rPr lang="en-US" altLang="zh-CN" sz="1100" b="1" dirty="0" smtClean="0"/>
              <a:t>4</a:t>
            </a:r>
            <a:r>
              <a:rPr lang="zh-CN" altLang="en-US" sz="1100" b="1" dirty="0" smtClean="0"/>
              <a:t>、</a:t>
            </a:r>
            <a:r>
              <a:rPr lang="zh-CN" altLang="en-US" sz="1100" b="1" dirty="0" smtClean="0"/>
              <a:t>证券交易印花税被纳入法律规范</a:t>
            </a:r>
            <a:endParaRPr lang="en-US" altLang="zh-CN" sz="1100" b="1" dirty="0" smtClean="0"/>
          </a:p>
          <a:p>
            <a:endParaRPr lang="en-US" altLang="zh-CN" sz="1100" b="1" dirty="0" smtClean="0"/>
          </a:p>
          <a:p>
            <a:r>
              <a:rPr lang="en-US" altLang="zh-CN" sz="1100" b="1" dirty="0" smtClean="0"/>
              <a:t>5</a:t>
            </a:r>
            <a:r>
              <a:rPr lang="zh-CN" altLang="en-US" sz="1100" b="1" dirty="0" smtClean="0"/>
              <a:t>、</a:t>
            </a:r>
            <a:r>
              <a:rPr lang="zh-CN" altLang="en-US" sz="1100" b="1" dirty="0" smtClean="0"/>
              <a:t>取消对权利、许可证照每件征收</a:t>
            </a:r>
            <a:r>
              <a:rPr lang="en-US" altLang="zh-CN" sz="1100" b="1" dirty="0" smtClean="0"/>
              <a:t>5</a:t>
            </a:r>
            <a:r>
              <a:rPr lang="zh-CN" altLang="en-US" sz="1100" b="1" dirty="0" smtClean="0"/>
              <a:t>元印花税的规定</a:t>
            </a:r>
            <a:r>
              <a:rPr lang="zh-CN" altLang="en-US" sz="1100" dirty="0" smtClean="0"/>
              <a:t>。</a:t>
            </a:r>
            <a:endParaRPr lang="zh-CN" altLang="en-US" sz="1100" dirty="0"/>
          </a:p>
        </p:txBody>
      </p:sp>
    </p:spTree>
  </p:cSld>
  <p:clrMapOvr>
    <a:masterClrMapping/>
  </p:clrMapOvr>
  <p:transition advClick="0" advTm="5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F:\深圳国税\直属局\纳税人学堂\导图\ppt\ppt2.jpg"/>
          <p:cNvPicPr>
            <a:picLocks noChangeAspect="1"/>
          </p:cNvPicPr>
          <p:nvPr/>
        </p:nvPicPr>
        <p:blipFill>
          <a:blip r:embed="rId1"/>
          <a:stretch>
            <a:fillRect/>
          </a:stretch>
        </p:blipFill>
        <p:spPr>
          <a:xfrm>
            <a:off x="0" y="0"/>
            <a:ext cx="9148762" cy="5143500"/>
          </a:xfrm>
          <a:prstGeom prst="rect">
            <a:avLst/>
          </a:prstGeom>
          <a:noFill/>
          <a:ln w="9525">
            <a:noFill/>
          </a:ln>
        </p:spPr>
      </p:pic>
      <p:pic>
        <p:nvPicPr>
          <p:cNvPr id="9221" name="图片 6"/>
          <p:cNvPicPr>
            <a:picLocks noChangeAspect="1"/>
          </p:cNvPicPr>
          <p:nvPr/>
        </p:nvPicPr>
        <p:blipFill>
          <a:blip r:embed="rId2"/>
          <a:stretch>
            <a:fillRect/>
          </a:stretch>
        </p:blipFill>
        <p:spPr>
          <a:xfrm>
            <a:off x="357188" y="876300"/>
            <a:ext cx="1785937" cy="2120900"/>
          </a:xfrm>
          <a:prstGeom prst="rect">
            <a:avLst/>
          </a:prstGeom>
          <a:noFill/>
          <a:ln w="9525">
            <a:noFill/>
          </a:ln>
        </p:spPr>
      </p:pic>
      <p:sp>
        <p:nvSpPr>
          <p:cNvPr id="9222" name="文本框 12"/>
          <p:cNvSpPr txBox="1"/>
          <p:nvPr/>
        </p:nvSpPr>
        <p:spPr>
          <a:xfrm>
            <a:off x="468313" y="150813"/>
            <a:ext cx="4483920" cy="553998"/>
          </a:xfrm>
          <a:prstGeom prst="rect">
            <a:avLst/>
          </a:prstGeom>
          <a:noFill/>
          <a:ln w="9525">
            <a:noFill/>
          </a:ln>
        </p:spPr>
        <p:txBody>
          <a:bodyPr wrap="none" anchor="t" anchorCtr="0">
            <a:spAutoFit/>
          </a:bodyPr>
          <a:lstStyle/>
          <a:p>
            <a:r>
              <a:rPr lang="en-US" altLang="zh-CN" sz="3000" dirty="0" smtClean="0">
                <a:solidFill>
                  <a:srgbClr val="0085C8"/>
                </a:solidFill>
                <a:latin typeface="微软雅黑" panose="020B0503020204020204" pitchFamily="34" charset="-122"/>
                <a:ea typeface="微软雅黑" panose="020B0503020204020204" pitchFamily="34" charset="-122"/>
              </a:rPr>
              <a:t>03</a:t>
            </a:r>
            <a:r>
              <a:rPr lang="zh-CN" altLang="en-US" sz="3000" dirty="0" smtClean="0">
                <a:solidFill>
                  <a:srgbClr val="0085C8"/>
                </a:solidFill>
                <a:latin typeface="微软雅黑" panose="020B0503020204020204" pitchFamily="34" charset="-122"/>
                <a:ea typeface="微软雅黑" panose="020B0503020204020204" pitchFamily="34" charset="-122"/>
              </a:rPr>
              <a:t>、计税依据和应纳税额</a:t>
            </a:r>
            <a:endParaRPr lang="zh-CN" altLang="en-US" sz="3000" dirty="0" smtClean="0">
              <a:solidFill>
                <a:srgbClr val="0085C8"/>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50825" y="788988"/>
            <a:ext cx="8497888" cy="0"/>
          </a:xfrm>
          <a:prstGeom prst="line">
            <a:avLst/>
          </a:prstGeom>
          <a:ln w="28575">
            <a:solidFill>
              <a:srgbClr val="0093DD"/>
            </a:solidFill>
          </a:ln>
        </p:spPr>
        <p:style>
          <a:lnRef idx="1">
            <a:schemeClr val="accent5"/>
          </a:lnRef>
          <a:fillRef idx="0">
            <a:schemeClr val="accent5"/>
          </a:fillRef>
          <a:effectRef idx="0">
            <a:schemeClr val="accent5"/>
          </a:effectRef>
          <a:fontRef idx="minor">
            <a:schemeClr val="tx1"/>
          </a:fontRef>
        </p:style>
      </p:cxnSp>
      <p:cxnSp>
        <p:nvCxnSpPr>
          <p:cNvPr id="10" name="直接连接符 9"/>
          <p:cNvCxnSpPr/>
          <p:nvPr/>
        </p:nvCxnSpPr>
        <p:spPr>
          <a:xfrm flipV="1">
            <a:off x="250825" y="727075"/>
            <a:ext cx="8497888" cy="7938"/>
          </a:xfrm>
          <a:prstGeom prst="line">
            <a:avLst/>
          </a:prstGeom>
          <a:ln w="9525">
            <a:solidFill>
              <a:srgbClr val="0093DD"/>
            </a:solidFill>
          </a:ln>
        </p:spPr>
        <p:style>
          <a:lnRef idx="1">
            <a:schemeClr val="accent5"/>
          </a:lnRef>
          <a:fillRef idx="0">
            <a:schemeClr val="accent5"/>
          </a:fillRef>
          <a:effectRef idx="0">
            <a:schemeClr val="accent5"/>
          </a:effectRef>
          <a:fontRef idx="minor">
            <a:schemeClr val="tx1"/>
          </a:fontRef>
        </p:style>
      </p:cxnSp>
      <p:sp>
        <p:nvSpPr>
          <p:cNvPr id="2" name="文本框 69"/>
          <p:cNvSpPr txBox="1"/>
          <p:nvPr/>
        </p:nvSpPr>
        <p:spPr>
          <a:xfrm>
            <a:off x="2285984" y="1071552"/>
            <a:ext cx="6245860" cy="4524315"/>
          </a:xfrm>
          <a:prstGeom prst="rect">
            <a:avLst/>
          </a:prstGeom>
          <a:noFill/>
        </p:spPr>
        <p:txBody>
          <a:bodyPr wrap="square" rtlCol="0">
            <a:spAutoFit/>
          </a:bodyPr>
          <a:lstStyle/>
          <a:p>
            <a:pPr latinLnBrk="1"/>
            <a:r>
              <a:rPr lang="zh-CN" altLang="en-US" sz="1400" b="1" dirty="0" smtClean="0"/>
              <a:t>计税依据</a:t>
            </a:r>
            <a:r>
              <a:rPr lang="zh-CN" altLang="en-US" sz="1400" dirty="0" smtClean="0"/>
              <a:t>（</a:t>
            </a:r>
            <a:r>
              <a:rPr lang="zh-CN" altLang="en-US" sz="1400" b="1" dirty="0" smtClean="0"/>
              <a:t>注意：明确了增值税不作为计缴印花税的依据</a:t>
            </a:r>
            <a:r>
              <a:rPr lang="zh-CN" altLang="en-US" sz="1400" dirty="0" smtClean="0"/>
              <a:t>）</a:t>
            </a:r>
            <a:endParaRPr lang="zh-CN" altLang="en-US" sz="1400" dirty="0" smtClean="0"/>
          </a:p>
          <a:p>
            <a:pPr latinLnBrk="1"/>
            <a:r>
              <a:rPr lang="zh-CN" altLang="en-US" sz="1400" dirty="0" smtClean="0"/>
              <a:t>第五条印花税的计税依据如下</a:t>
            </a:r>
            <a:r>
              <a:rPr lang="en-US" altLang="zh-CN" sz="1400" dirty="0" smtClean="0"/>
              <a:t>:</a:t>
            </a:r>
            <a:endParaRPr lang="en-US" altLang="zh-CN" sz="1400" dirty="0" smtClean="0"/>
          </a:p>
          <a:p>
            <a:pPr latinLnBrk="1"/>
            <a:r>
              <a:rPr lang="en-US" altLang="zh-CN" sz="1400" dirty="0" smtClean="0"/>
              <a:t>(</a:t>
            </a:r>
            <a:r>
              <a:rPr lang="zh-CN" altLang="en-US" sz="1400" dirty="0" smtClean="0"/>
              <a:t>一</a:t>
            </a:r>
            <a:r>
              <a:rPr lang="en-US" altLang="zh-CN" sz="1400" dirty="0" smtClean="0"/>
              <a:t>)</a:t>
            </a:r>
            <a:r>
              <a:rPr lang="zh-CN" altLang="en-US" sz="1400" dirty="0" smtClean="0"/>
              <a:t>应税合同的计税依据，为合同所列的金额，不包括列明的增值税税款</a:t>
            </a:r>
            <a:r>
              <a:rPr lang="en-US" altLang="zh-CN" sz="1400" dirty="0" smtClean="0"/>
              <a:t>;</a:t>
            </a:r>
            <a:endParaRPr lang="en-US" altLang="zh-CN" sz="1400" dirty="0" smtClean="0"/>
          </a:p>
          <a:p>
            <a:pPr latinLnBrk="1"/>
            <a:r>
              <a:rPr lang="en-US" altLang="zh-CN" sz="1400" dirty="0" smtClean="0"/>
              <a:t>(</a:t>
            </a:r>
            <a:r>
              <a:rPr lang="zh-CN" altLang="en-US" sz="1400" dirty="0" smtClean="0"/>
              <a:t>二</a:t>
            </a:r>
            <a:r>
              <a:rPr lang="en-US" altLang="zh-CN" sz="1400" dirty="0" smtClean="0"/>
              <a:t>)</a:t>
            </a:r>
            <a:r>
              <a:rPr lang="zh-CN" altLang="en-US" sz="1400" dirty="0" smtClean="0"/>
              <a:t>应税产权转移书据的计税依据，为产权转移书据所列的金额，不包括列明的增值税税款</a:t>
            </a:r>
            <a:r>
              <a:rPr lang="en-US" altLang="zh-CN" sz="1400" dirty="0" smtClean="0"/>
              <a:t>;</a:t>
            </a:r>
            <a:endParaRPr lang="en-US" altLang="zh-CN" sz="1400" dirty="0" smtClean="0"/>
          </a:p>
          <a:p>
            <a:pPr latinLnBrk="1"/>
            <a:r>
              <a:rPr lang="en-US" altLang="zh-CN" sz="1400" dirty="0" smtClean="0"/>
              <a:t>(</a:t>
            </a:r>
            <a:r>
              <a:rPr lang="zh-CN" altLang="en-US" sz="1400" dirty="0" smtClean="0"/>
              <a:t>三</a:t>
            </a:r>
            <a:r>
              <a:rPr lang="en-US" altLang="zh-CN" sz="1400" dirty="0" smtClean="0"/>
              <a:t>)</a:t>
            </a:r>
            <a:r>
              <a:rPr lang="zh-CN" altLang="en-US" sz="1400" dirty="0" smtClean="0"/>
              <a:t>应税营业账簿的计税依据，为账簿记载的实收资本</a:t>
            </a:r>
            <a:r>
              <a:rPr lang="en-US" altLang="zh-CN" sz="1400" dirty="0" smtClean="0"/>
              <a:t>(</a:t>
            </a:r>
            <a:r>
              <a:rPr lang="zh-CN" altLang="en-US" sz="1400" dirty="0" smtClean="0"/>
              <a:t>股本</a:t>
            </a:r>
            <a:r>
              <a:rPr lang="en-US" altLang="zh-CN" sz="1400" dirty="0" smtClean="0"/>
              <a:t>)</a:t>
            </a:r>
            <a:r>
              <a:rPr lang="zh-CN" altLang="en-US" sz="1400" dirty="0" smtClean="0"/>
              <a:t>、资本公积合计金额</a:t>
            </a:r>
            <a:r>
              <a:rPr lang="en-US" altLang="zh-CN" sz="1400" dirty="0" smtClean="0"/>
              <a:t>;</a:t>
            </a:r>
            <a:endParaRPr lang="en-US" altLang="zh-CN" sz="1400" dirty="0" smtClean="0"/>
          </a:p>
          <a:p>
            <a:pPr latinLnBrk="1"/>
            <a:r>
              <a:rPr lang="en-US" altLang="zh-CN" sz="1400" dirty="0" smtClean="0"/>
              <a:t>(</a:t>
            </a:r>
            <a:r>
              <a:rPr lang="zh-CN" altLang="en-US" sz="1400" dirty="0" smtClean="0"/>
              <a:t>四</a:t>
            </a:r>
            <a:r>
              <a:rPr lang="en-US" altLang="zh-CN" sz="1400" dirty="0" smtClean="0"/>
              <a:t>)</a:t>
            </a:r>
            <a:r>
              <a:rPr lang="zh-CN" altLang="en-US" sz="1400" dirty="0" smtClean="0"/>
              <a:t>证券交易的计税依据，为成交金额</a:t>
            </a:r>
            <a:r>
              <a:rPr lang="zh-CN" altLang="en-US" sz="1400" dirty="0" smtClean="0"/>
              <a:t>。</a:t>
            </a:r>
            <a:endParaRPr lang="en-US" altLang="zh-CN" sz="1400" dirty="0" smtClean="0"/>
          </a:p>
          <a:p>
            <a:pPr latinLnBrk="1"/>
            <a:endParaRPr lang="en-US" altLang="zh-CN" sz="1400" b="1" dirty="0" smtClean="0"/>
          </a:p>
          <a:p>
            <a:pPr latinLnBrk="1"/>
            <a:r>
              <a:rPr lang="zh-CN" altLang="en-US" sz="1400" b="1" dirty="0" smtClean="0"/>
              <a:t>计算</a:t>
            </a:r>
            <a:r>
              <a:rPr lang="zh-CN" altLang="en-US" sz="1400" b="1" dirty="0" smtClean="0"/>
              <a:t>公式</a:t>
            </a:r>
            <a:endParaRPr lang="zh-CN" altLang="en-US" sz="1400" b="1" dirty="0" smtClean="0"/>
          </a:p>
          <a:p>
            <a:pPr latinLnBrk="1"/>
            <a:r>
              <a:rPr lang="zh-CN" altLang="en-US" sz="1400" dirty="0" smtClean="0"/>
              <a:t>按比例税率计算：应纳税额</a:t>
            </a:r>
            <a:r>
              <a:rPr lang="en-US" altLang="zh-CN" sz="1400" dirty="0" smtClean="0"/>
              <a:t>=</a:t>
            </a:r>
            <a:r>
              <a:rPr lang="zh-CN" altLang="en-US" sz="1400" dirty="0" smtClean="0"/>
              <a:t>计税金额</a:t>
            </a:r>
            <a:r>
              <a:rPr lang="en-US" altLang="zh-CN" sz="1400" dirty="0" smtClean="0"/>
              <a:t>×</a:t>
            </a:r>
            <a:r>
              <a:rPr lang="zh-CN" altLang="en-US" sz="1400" dirty="0" smtClean="0"/>
              <a:t>适用税率</a:t>
            </a:r>
            <a:endParaRPr lang="zh-CN" altLang="en-US" sz="1400" dirty="0" smtClean="0"/>
          </a:p>
          <a:p>
            <a:pPr latinLnBrk="1"/>
            <a:r>
              <a:rPr lang="zh-CN" altLang="en-US" sz="1400" dirty="0" smtClean="0"/>
              <a:t>印花税的计算并不复杂，但是在具体计算时根据种类不同适用税率不同，且可享受的优惠政策较多。</a:t>
            </a:r>
            <a:endParaRPr lang="zh-CN" altLang="en-US" sz="1400" dirty="0" smtClean="0"/>
          </a:p>
          <a:p>
            <a:pPr latinLnBrk="1"/>
            <a:r>
              <a:rPr lang="zh-CN" altLang="en-US" sz="1400" b="1" dirty="0" smtClean="0"/>
              <a:t>注意：印花税纳税义务发生时间通常为纳税人书立应税凭证或者完成证券交易的当日，并不是实际发生业务了才贴花。</a:t>
            </a:r>
            <a:endParaRPr lang="zh-CN" altLang="en-US" sz="1400" b="1" dirty="0" smtClean="0"/>
          </a:p>
          <a:p>
            <a:pPr latinLnBrk="1"/>
            <a:endParaRPr lang="en-US" altLang="zh-CN" sz="1400" dirty="0" smtClean="0"/>
          </a:p>
          <a:p>
            <a:pPr latinLnBrk="1"/>
            <a:endParaRPr lang="en-US" altLang="zh-CN" sz="1400" dirty="0" smtClean="0"/>
          </a:p>
          <a:p>
            <a:pPr latinLnBrk="1"/>
            <a:endParaRPr lang="zh-CN" altLang="en-US" sz="1400" dirty="0" smtClean="0"/>
          </a:p>
          <a:p>
            <a:br>
              <a:rPr lang="zh-CN" altLang="en-US" dirty="0" smtClean="0"/>
            </a:br>
            <a:endParaRPr sz="18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advClick="0" advTm="500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F:\深圳国税\直属局\纳税人学堂\导图\ppt\ppt2.jpg"/>
          <p:cNvPicPr>
            <a:picLocks noChangeAspect="1"/>
          </p:cNvPicPr>
          <p:nvPr/>
        </p:nvPicPr>
        <p:blipFill>
          <a:blip r:embed="rId1"/>
          <a:stretch>
            <a:fillRect/>
          </a:stretch>
        </p:blipFill>
        <p:spPr>
          <a:xfrm>
            <a:off x="0" y="0"/>
            <a:ext cx="9148762" cy="5143500"/>
          </a:xfrm>
          <a:prstGeom prst="rect">
            <a:avLst/>
          </a:prstGeom>
          <a:noFill/>
          <a:ln w="9525">
            <a:noFill/>
          </a:ln>
        </p:spPr>
      </p:pic>
      <p:pic>
        <p:nvPicPr>
          <p:cNvPr id="9221" name="图片 6"/>
          <p:cNvPicPr>
            <a:picLocks noChangeAspect="1"/>
          </p:cNvPicPr>
          <p:nvPr/>
        </p:nvPicPr>
        <p:blipFill>
          <a:blip r:embed="rId2"/>
          <a:stretch>
            <a:fillRect/>
          </a:stretch>
        </p:blipFill>
        <p:spPr>
          <a:xfrm>
            <a:off x="357188" y="876300"/>
            <a:ext cx="1785937" cy="2120900"/>
          </a:xfrm>
          <a:prstGeom prst="rect">
            <a:avLst/>
          </a:prstGeom>
          <a:noFill/>
          <a:ln w="9525">
            <a:noFill/>
          </a:ln>
        </p:spPr>
      </p:pic>
      <p:sp>
        <p:nvSpPr>
          <p:cNvPr id="9222" name="文本框 12"/>
          <p:cNvSpPr txBox="1"/>
          <p:nvPr/>
        </p:nvSpPr>
        <p:spPr>
          <a:xfrm>
            <a:off x="468313" y="150813"/>
            <a:ext cx="2268570" cy="553998"/>
          </a:xfrm>
          <a:prstGeom prst="rect">
            <a:avLst/>
          </a:prstGeom>
          <a:noFill/>
          <a:ln w="9525">
            <a:noFill/>
          </a:ln>
        </p:spPr>
        <p:txBody>
          <a:bodyPr wrap="none" anchor="t" anchorCtr="0">
            <a:spAutoFit/>
          </a:bodyPr>
          <a:lstStyle/>
          <a:p>
            <a:r>
              <a:rPr lang="en-US" altLang="zh-CN" sz="3000" dirty="0" smtClean="0">
                <a:solidFill>
                  <a:srgbClr val="0085C8"/>
                </a:solidFill>
                <a:latin typeface="微软雅黑" panose="020B0503020204020204" pitchFamily="34" charset="-122"/>
                <a:ea typeface="微软雅黑" panose="020B0503020204020204" pitchFamily="34" charset="-122"/>
              </a:rPr>
              <a:t>04.</a:t>
            </a:r>
            <a:r>
              <a:rPr lang="zh-CN" altLang="en-US" sz="3000" dirty="0" smtClean="0">
                <a:solidFill>
                  <a:srgbClr val="0085C8"/>
                </a:solidFill>
                <a:latin typeface="微软雅黑" panose="020B0503020204020204" pitchFamily="34" charset="-122"/>
                <a:ea typeface="微软雅黑" panose="020B0503020204020204" pitchFamily="34" charset="-122"/>
              </a:rPr>
              <a:t>税收优惠</a:t>
            </a:r>
            <a:endParaRPr lang="zh-CN" altLang="en-US" sz="3000" dirty="0">
              <a:solidFill>
                <a:srgbClr val="0085C8"/>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50825" y="788988"/>
            <a:ext cx="8497888" cy="0"/>
          </a:xfrm>
          <a:prstGeom prst="line">
            <a:avLst/>
          </a:prstGeom>
          <a:ln w="28575">
            <a:solidFill>
              <a:srgbClr val="0093DD"/>
            </a:solidFill>
          </a:ln>
        </p:spPr>
        <p:style>
          <a:lnRef idx="1">
            <a:schemeClr val="accent5"/>
          </a:lnRef>
          <a:fillRef idx="0">
            <a:schemeClr val="accent5"/>
          </a:fillRef>
          <a:effectRef idx="0">
            <a:schemeClr val="accent5"/>
          </a:effectRef>
          <a:fontRef idx="minor">
            <a:schemeClr val="tx1"/>
          </a:fontRef>
        </p:style>
      </p:cxnSp>
      <p:cxnSp>
        <p:nvCxnSpPr>
          <p:cNvPr id="10" name="直接连接符 9"/>
          <p:cNvCxnSpPr/>
          <p:nvPr/>
        </p:nvCxnSpPr>
        <p:spPr>
          <a:xfrm flipV="1">
            <a:off x="250825" y="727075"/>
            <a:ext cx="8497888" cy="7938"/>
          </a:xfrm>
          <a:prstGeom prst="line">
            <a:avLst/>
          </a:prstGeom>
          <a:ln w="9525">
            <a:solidFill>
              <a:srgbClr val="0093DD"/>
            </a:solidFill>
          </a:ln>
        </p:spPr>
        <p:style>
          <a:lnRef idx="1">
            <a:schemeClr val="accent5"/>
          </a:lnRef>
          <a:fillRef idx="0">
            <a:schemeClr val="accent5"/>
          </a:fillRef>
          <a:effectRef idx="0">
            <a:schemeClr val="accent5"/>
          </a:effectRef>
          <a:fontRef idx="minor">
            <a:schemeClr val="tx1"/>
          </a:fontRef>
        </p:style>
      </p:cxnSp>
      <p:sp>
        <p:nvSpPr>
          <p:cNvPr id="2" name="文本框 69"/>
          <p:cNvSpPr txBox="1"/>
          <p:nvPr/>
        </p:nvSpPr>
        <p:spPr>
          <a:xfrm>
            <a:off x="2285984" y="1071552"/>
            <a:ext cx="6245860" cy="3231654"/>
          </a:xfrm>
          <a:prstGeom prst="rect">
            <a:avLst/>
          </a:prstGeom>
          <a:noFill/>
        </p:spPr>
        <p:txBody>
          <a:bodyPr wrap="square" rtlCol="0">
            <a:spAutoFit/>
          </a:bodyPr>
          <a:lstStyle/>
          <a:p>
            <a:r>
              <a:rPr lang="en-US" altLang="zh-CN" sz="1400" dirty="0" smtClean="0"/>
              <a:t>(</a:t>
            </a:r>
            <a:r>
              <a:rPr lang="zh-CN" altLang="en-US" sz="1400" dirty="0" smtClean="0"/>
              <a:t>一</a:t>
            </a:r>
            <a:r>
              <a:rPr lang="en-US" altLang="zh-CN" sz="1400" dirty="0" smtClean="0"/>
              <a:t>)</a:t>
            </a:r>
            <a:r>
              <a:rPr lang="zh-CN" altLang="en-US" sz="1400" dirty="0" smtClean="0"/>
              <a:t>应税凭证的副本或者抄本</a:t>
            </a:r>
            <a:r>
              <a:rPr lang="en-US" altLang="zh-CN" sz="1400" dirty="0" smtClean="0"/>
              <a:t>;</a:t>
            </a:r>
            <a:endParaRPr lang="zh-CN" altLang="en-US" sz="1400" dirty="0" smtClean="0"/>
          </a:p>
          <a:p>
            <a:r>
              <a:rPr lang="en-US" altLang="zh-CN" sz="1400" dirty="0" smtClean="0"/>
              <a:t>(</a:t>
            </a:r>
            <a:r>
              <a:rPr lang="zh-CN" altLang="en-US" sz="1400" dirty="0" smtClean="0"/>
              <a:t>二</a:t>
            </a:r>
            <a:r>
              <a:rPr lang="en-US" altLang="zh-CN" sz="1400" dirty="0" smtClean="0"/>
              <a:t>)</a:t>
            </a:r>
            <a:r>
              <a:rPr lang="zh-CN" altLang="en-US" sz="1400" dirty="0" smtClean="0"/>
              <a:t>依照法律规定应当予以免税的外国驻华使馆、领事馆和国际组织驻华代表机构为获得馆舍书立的应税凭证</a:t>
            </a:r>
            <a:r>
              <a:rPr lang="en-US" altLang="zh-CN" sz="1400" dirty="0" smtClean="0"/>
              <a:t>;</a:t>
            </a:r>
            <a:endParaRPr lang="zh-CN" altLang="en-US" sz="1400" dirty="0" smtClean="0"/>
          </a:p>
          <a:p>
            <a:r>
              <a:rPr lang="en-US" altLang="zh-CN" sz="1400" dirty="0" smtClean="0"/>
              <a:t>(</a:t>
            </a:r>
            <a:r>
              <a:rPr lang="zh-CN" altLang="en-US" sz="1400" dirty="0" smtClean="0"/>
              <a:t>三</a:t>
            </a:r>
            <a:r>
              <a:rPr lang="en-US" altLang="zh-CN" sz="1400" dirty="0" smtClean="0"/>
              <a:t>)</a:t>
            </a:r>
            <a:r>
              <a:rPr lang="zh-CN" altLang="en-US" sz="1400" dirty="0" smtClean="0"/>
              <a:t>中国人民解放军、中国人民武装警察部队书立的应税凭证</a:t>
            </a:r>
            <a:r>
              <a:rPr lang="en-US" altLang="zh-CN" sz="1400" dirty="0" smtClean="0"/>
              <a:t>;</a:t>
            </a:r>
            <a:endParaRPr lang="zh-CN" altLang="en-US" sz="1400" dirty="0" smtClean="0"/>
          </a:p>
          <a:p>
            <a:r>
              <a:rPr lang="en-US" altLang="zh-CN" sz="1400" dirty="0" smtClean="0"/>
              <a:t>(</a:t>
            </a:r>
            <a:r>
              <a:rPr lang="zh-CN" altLang="en-US" sz="1400" dirty="0" smtClean="0"/>
              <a:t>四</a:t>
            </a:r>
            <a:r>
              <a:rPr lang="en-US" altLang="zh-CN" sz="1400" dirty="0" smtClean="0"/>
              <a:t>)</a:t>
            </a:r>
            <a:r>
              <a:rPr lang="zh-CN" altLang="en-US" sz="1400" dirty="0" smtClean="0"/>
              <a:t>农民、家庭农场、农民专业合作社、农村集体经济组织、村民委员会购买农业生产资料或者销售农产品书立的买卖合同和农业保险合同</a:t>
            </a:r>
            <a:r>
              <a:rPr lang="en-US" altLang="zh-CN" sz="1400" dirty="0" smtClean="0"/>
              <a:t>;</a:t>
            </a:r>
            <a:endParaRPr lang="zh-CN" altLang="en-US" sz="1400" dirty="0" smtClean="0"/>
          </a:p>
          <a:p>
            <a:r>
              <a:rPr lang="en-US" altLang="zh-CN" sz="1400" dirty="0" smtClean="0"/>
              <a:t>(</a:t>
            </a:r>
            <a:r>
              <a:rPr lang="zh-CN" altLang="en-US" sz="1400" dirty="0" smtClean="0"/>
              <a:t>五</a:t>
            </a:r>
            <a:r>
              <a:rPr lang="en-US" altLang="zh-CN" sz="1400" dirty="0" smtClean="0"/>
              <a:t>)</a:t>
            </a:r>
            <a:r>
              <a:rPr lang="zh-CN" altLang="en-US" sz="1400" dirty="0" smtClean="0"/>
              <a:t>无息或者贴息借款合同、国际金融组织向中国提供优惠贷款书立的借款合同</a:t>
            </a:r>
            <a:r>
              <a:rPr lang="en-US" altLang="zh-CN" sz="1400" dirty="0" smtClean="0"/>
              <a:t>;</a:t>
            </a:r>
            <a:endParaRPr lang="zh-CN" altLang="en-US" sz="1400" dirty="0" smtClean="0"/>
          </a:p>
          <a:p>
            <a:r>
              <a:rPr lang="en-US" altLang="zh-CN" sz="1400" dirty="0" smtClean="0"/>
              <a:t>(</a:t>
            </a:r>
            <a:r>
              <a:rPr lang="zh-CN" altLang="en-US" sz="1400" dirty="0" smtClean="0"/>
              <a:t>六</a:t>
            </a:r>
            <a:r>
              <a:rPr lang="en-US" altLang="zh-CN" sz="1400" dirty="0" smtClean="0"/>
              <a:t>)</a:t>
            </a:r>
            <a:r>
              <a:rPr lang="zh-CN" altLang="en-US" sz="1400" dirty="0" smtClean="0"/>
              <a:t>财产所有权人将财产赠与政府、学校、社会福利机构、慈善组织书立的产权转移书据</a:t>
            </a:r>
            <a:r>
              <a:rPr lang="en-US" altLang="zh-CN" sz="1400" dirty="0" smtClean="0"/>
              <a:t>;</a:t>
            </a:r>
            <a:endParaRPr lang="zh-CN" altLang="en-US" sz="1400" dirty="0" smtClean="0"/>
          </a:p>
          <a:p>
            <a:r>
              <a:rPr lang="en-US" altLang="zh-CN" sz="1400" dirty="0" smtClean="0"/>
              <a:t>(</a:t>
            </a:r>
            <a:r>
              <a:rPr lang="zh-CN" altLang="en-US" sz="1400" dirty="0" smtClean="0"/>
              <a:t>七</a:t>
            </a:r>
            <a:r>
              <a:rPr lang="en-US" altLang="zh-CN" sz="1400" dirty="0" smtClean="0"/>
              <a:t>)</a:t>
            </a:r>
            <a:r>
              <a:rPr lang="zh-CN" altLang="en-US" sz="1400" dirty="0" smtClean="0"/>
              <a:t>非营利性医疗卫生机构采购药品或者卫生材料书立的买卖合同</a:t>
            </a:r>
            <a:r>
              <a:rPr lang="en-US" altLang="zh-CN" sz="1400" dirty="0" smtClean="0"/>
              <a:t>;</a:t>
            </a:r>
            <a:endParaRPr lang="zh-CN" altLang="en-US" sz="1400" dirty="0" smtClean="0"/>
          </a:p>
          <a:p>
            <a:r>
              <a:rPr lang="en-US" altLang="zh-CN" sz="1400" dirty="0" smtClean="0"/>
              <a:t>(</a:t>
            </a:r>
            <a:r>
              <a:rPr lang="zh-CN" altLang="en-US" sz="1400" dirty="0" smtClean="0"/>
              <a:t>八</a:t>
            </a:r>
            <a:r>
              <a:rPr lang="en-US" altLang="zh-CN" sz="1400" dirty="0" smtClean="0"/>
              <a:t>)</a:t>
            </a:r>
            <a:r>
              <a:rPr lang="zh-CN" altLang="en-US" sz="1400" dirty="0" smtClean="0"/>
              <a:t>个人与电子商务经营者订立的电子订单。</a:t>
            </a:r>
            <a:endParaRPr lang="zh-CN" altLang="en-US" sz="1400" dirty="0" smtClean="0"/>
          </a:p>
          <a:p>
            <a:br>
              <a:rPr lang="zh-CN" altLang="en-US" dirty="0" smtClean="0"/>
            </a:br>
            <a:endParaRPr sz="18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advClick="0" advTm="5000">
    <p:wipe dir="d"/>
  </p:transition>
  <p:timing>
    <p:tnLst>
      <p:par>
        <p:cTn id="1" dur="indefinite" restart="never" nodeType="tmRoot"/>
      </p:par>
    </p:tn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3233</Words>
  <Application>WPS 演示</Application>
  <PresentationFormat>全屏显示(16:9)</PresentationFormat>
  <Paragraphs>151</Paragraphs>
  <Slides>17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Arial</vt:lpstr>
      <vt:lpstr>宋体</vt:lpstr>
      <vt:lpstr>Wingdings</vt:lpstr>
      <vt:lpstr>Calibri</vt:lpstr>
      <vt:lpstr>微软雅黑</vt:lpstr>
      <vt:lpstr>Arial Unicode MS</vt:lpstr>
      <vt:lpstr>Office 主题</vt:lpstr>
      <vt:lpstr> 《中华人民共和国印花税法》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01.取消轻税重罚，统一按征管法执行</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杨欢</cp:lastModifiedBy>
  <cp:revision>503</cp:revision>
  <dcterms:created xsi:type="dcterms:W3CDTF">2016-04-01T07:40:00Z</dcterms:created>
  <dcterms:modified xsi:type="dcterms:W3CDTF">2022-06-23T10:18:10Z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2052-11.8.2.10158</vt:lpwstr>
  </property>
  <property fmtid="{D5CDD505-2E9C-101B-9397-08002B2CF9AE}" pid="4" name="ICV">
    <vt:lpwstr>E649363745694D3A8A64CF65A81C92A5</vt:lpwstr>
  </property>
</Properties>
</file>